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9" r:id="rId3"/>
    <p:sldId id="257" r:id="rId4"/>
    <p:sldId id="258" r:id="rId5"/>
    <p:sldId id="281" r:id="rId6"/>
    <p:sldId id="282" r:id="rId7"/>
    <p:sldId id="283" r:id="rId8"/>
    <p:sldId id="260" r:id="rId9"/>
    <p:sldId id="299" r:id="rId10"/>
    <p:sldId id="261" r:id="rId11"/>
    <p:sldId id="263" r:id="rId12"/>
    <p:sldId id="262" r:id="rId13"/>
    <p:sldId id="265" r:id="rId14"/>
    <p:sldId id="266" r:id="rId15"/>
    <p:sldId id="267" r:id="rId16"/>
    <p:sldId id="288" r:id="rId17"/>
    <p:sldId id="289" r:id="rId18"/>
    <p:sldId id="287" r:id="rId19"/>
    <p:sldId id="268" r:id="rId20"/>
    <p:sldId id="290" r:id="rId21"/>
    <p:sldId id="297" r:id="rId22"/>
    <p:sldId id="291" r:id="rId23"/>
    <p:sldId id="292" r:id="rId24"/>
    <p:sldId id="293" r:id="rId25"/>
    <p:sldId id="294" r:id="rId26"/>
    <p:sldId id="273" r:id="rId27"/>
    <p:sldId id="300" r:id="rId28"/>
    <p:sldId id="296" r:id="rId29"/>
    <p:sldId id="274" r:id="rId30"/>
    <p:sldId id="272" r:id="rId31"/>
    <p:sldId id="295" r:id="rId32"/>
    <p:sldId id="277" r:id="rId33"/>
    <p:sldId id="278" r:id="rId34"/>
    <p:sldId id="279" r:id="rId35"/>
    <p:sldId id="285" r:id="rId36"/>
    <p:sldId id="280" r:id="rId37"/>
    <p:sldId id="301" r:id="rId38"/>
    <p:sldId id="302" r:id="rId39"/>
    <p:sldId id="303" r:id="rId40"/>
    <p:sldId id="304" r:id="rId41"/>
    <p:sldId id="305" r:id="rId42"/>
    <p:sldId id="306" r:id="rId43"/>
    <p:sldId id="298" r:id="rId4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205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5D5ED96-110C-41A0-8018-30B5EA4838A9}" type="datetimeFigureOut">
              <a:rPr lang="en-US" smtClean="0"/>
              <a:pPr/>
              <a:t>11/12/2021</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100C61E-1766-4D17-8974-0D96E46BAC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3766ED4-23D6-4B5F-B1EF-F40CE6B4FA61}" type="slidenum">
              <a:rPr lang="en-US" smtClean="0"/>
              <a:pPr/>
              <a:t>12</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AA5AD53-C1A7-4EAF-8231-8F27ED06C88E}" type="slidenum">
              <a:rPr lang="en-US" altLang="en-US" smtClean="0"/>
              <a:pPr/>
              <a:t>30</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A60F5D-98D0-4875-8B6E-93CA36001D42}" type="datetimeFigureOut">
              <a:rPr lang="en-US" smtClean="0"/>
              <a:pPr/>
              <a:t>11/12/2021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C53F6A-38CC-4597-A0E6-B4EB894A54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60F5D-98D0-4875-8B6E-93CA36001D42}" type="datetimeFigureOut">
              <a:rPr lang="en-US" smtClean="0"/>
              <a:pPr/>
              <a:t>11/12/2021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53F6A-38CC-4597-A0E6-B4EB894A54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eb.njit.edu/~joelsd/capstoneI.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hyperlink" Target="https://www.ncbi.nlm.nih.gov/pubmed/1881199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lm.nih.gov/archive/20040829/pubs/cbm/hum_exp.html"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7.gif"/><Relationship Id="rId4" Type="http://schemas.openxmlformats.org/officeDocument/2006/relationships/hyperlink" Target="https://en.wikipedia.org/wiki/Tuskegee_syphilis_experim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hyperlink" Target="https://firsttoknow.com/5-creepy-experiments-done-on-childr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hyperlink" Target="https://ahrp.org/the-dark-secret-of-the-mit-science-club/"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hyperlink" Target="https://www.slideshare.net/panthanalil/ethics-in-research-ppt-by-jiy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newsweek.com/authors/jeneen-interlandi.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ncbi.nlm.nih.gov/pmc/articles/PMC4478599/" TargetMode="External"/><Relationship Id="rId2" Type="http://schemas.openxmlformats.org/officeDocument/2006/relationships/hyperlink" Target="https://health.usnews.com/health-news/health-wellness/articles/2013/11/11/exploring-the-gray-area-in-organ-trafficking" TargetMode="External"/><Relationship Id="rId1" Type="http://schemas.openxmlformats.org/officeDocument/2006/relationships/slideLayout" Target="../slideLayouts/slideLayout7.xml"/><Relationship Id="rId6" Type="http://schemas.openxmlformats.org/officeDocument/2006/relationships/hyperlink" Target="https://www.sciencedirect.com/science/article/pii/S0955470X08000347?via=ihub" TargetMode="External"/><Relationship Id="rId5" Type="http://schemas.openxmlformats.org/officeDocument/2006/relationships/image" Target="../media/image16.png"/><Relationship Id="rId4" Type="http://schemas.openxmlformats.org/officeDocument/2006/relationships/hyperlink" Target="http://www.spiegel.de/international/world/organ-trade-thrives-among-desperate-syrian-refugees-in-lebanon-a-933228.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slideshare.net/panthanalil/ethics-in-research-ppt-by-jiya"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hyperlink" Target="https://jme.bmj.com/content/medethics/34/3/180.full.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grammarist.com/grammar/nouns/"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http://findarticles.com/p/articles/mi_m0CYP/is_8_112/ai_n15688517"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epa.gov/sites/production/files/2015-09/documents/20140331-14-p-0154.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www.fda.gov/RegulatoryInformation/Guidances/ucm126420.ht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http://www.njit.edu/research/sites/research/files/lcms/pdf/Frequently-Asked-Questions-v1.pdf" TargetMode="External"/><Relationship Id="rId2" Type="http://schemas.openxmlformats.org/officeDocument/2006/relationships/hyperlink" Target="http://www.njit.edu/research/compliance/review-board/forms.php" TargetMode="External"/><Relationship Id="rId1" Type="http://schemas.openxmlformats.org/officeDocument/2006/relationships/slideLayout" Target="../slideLayouts/slideLayout7.xml"/><Relationship Id="rId4" Type="http://schemas.openxmlformats.org/officeDocument/2006/relationships/hyperlink" Target="http://www.njit.edu/research/compliance/review-board/"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s://www.njit.edu/research/compliance/"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research.njit.edu/sites/research/files/lcms/pdf/Human-Subjects-Research-Initial-Review-Form_01-2015.pdf"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about.citiprogram.org/en/homepage/"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thelancet.com/journals/lancet/article/PIIS0140-6736(13)62314-4/fulltext" TargetMode="External"/><Relationship Id="rId2" Type="http://schemas.openxmlformats.org/officeDocument/2006/relationships/hyperlink" Target="http://broughttolife.sciencemuseum.org.uk/broughttolife/techniques/humansubjectresearch"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ancient.eu/Greek_Medicine/"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ancient.eu/Greek_Medicine/" TargetMode="External"/><Relationship Id="rId2" Type="http://schemas.openxmlformats.org/officeDocument/2006/relationships/hyperlink" Target="https://en.wikipedia.org/wiki/Hippocratic_Oath" TargetMode="External"/><Relationship Id="rId1" Type="http://schemas.openxmlformats.org/officeDocument/2006/relationships/slideLayout" Target="../slideLayouts/slideLayout7.xml"/><Relationship Id="rId4" Type="http://schemas.openxmlformats.org/officeDocument/2006/relationships/hyperlink" Target="https://www.britannica.com/biography/Hippocrate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unrv.com/medicine.php" TargetMode="External"/><Relationship Id="rId2" Type="http://schemas.openxmlformats.org/officeDocument/2006/relationships/hyperlink" Target="http://exhibits.hsl.virginia.edu/treasures/galen-ca-130-ca-200/" TargetMode="External"/><Relationship Id="rId1" Type="http://schemas.openxmlformats.org/officeDocument/2006/relationships/slideLayout" Target="../slideLayouts/slideLayout7.xml"/><Relationship Id="rId4" Type="http://schemas.openxmlformats.org/officeDocument/2006/relationships/hyperlink" Target="https://www.ncbi.nlm.nih.gov/pmc/articles/PMC449550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sciencephoto.com/media/225605/view/galen-treating-a-gladiator-in-pergamum"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1200696/" TargetMode="External"/><Relationship Id="rId2" Type="http://schemas.openxmlformats.org/officeDocument/2006/relationships/hyperlink" Target="https://www.history.com/news/the-father-of-modern-gynecology-performed-shocking-experiments-on-slaves" TargetMode="External"/><Relationship Id="rId1" Type="http://schemas.openxmlformats.org/officeDocument/2006/relationships/slideLayout" Target="../slideLayouts/slideLayout7.xml"/><Relationship Id="rId4" Type="http://schemas.openxmlformats.org/officeDocument/2006/relationships/hyperlink" Target="https://en.wikipedia.org/wiki/Anatomy_Act_183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7" name="Rectangle 3"/>
          <p:cNvSpPr>
            <a:spLocks noChangeArrowheads="1"/>
          </p:cNvSpPr>
          <p:nvPr/>
        </p:nvSpPr>
        <p:spPr bwMode="auto">
          <a:xfrm>
            <a:off x="5867400" y="1028700"/>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8" name="Rectangle 4"/>
          <p:cNvSpPr>
            <a:spLocks noChangeArrowheads="1"/>
          </p:cNvSpPr>
          <p:nvPr/>
        </p:nvSpPr>
        <p:spPr bwMode="auto">
          <a:xfrm>
            <a:off x="3276600" y="2019300"/>
            <a:ext cx="4914900" cy="19050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9" name="Rectangle 5"/>
          <p:cNvSpPr>
            <a:spLocks noChangeArrowheads="1"/>
          </p:cNvSpPr>
          <p:nvPr/>
        </p:nvSpPr>
        <p:spPr bwMode="auto">
          <a:xfrm>
            <a:off x="2743200" y="2857500"/>
            <a:ext cx="1828800" cy="22860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4" name="TextBox 3"/>
          <p:cNvSpPr txBox="1"/>
          <p:nvPr/>
        </p:nvSpPr>
        <p:spPr>
          <a:xfrm>
            <a:off x="1371600" y="2590800"/>
            <a:ext cx="6629400" cy="1107996"/>
          </a:xfrm>
          <a:prstGeom prst="rect">
            <a:avLst/>
          </a:prstGeom>
          <a:solidFill>
            <a:srgbClr val="FFFF00"/>
          </a:solidFill>
          <a:ln>
            <a:solidFill>
              <a:schemeClr val="tx1"/>
            </a:solidFill>
          </a:ln>
        </p:spPr>
        <p:txBody>
          <a:bodyPr wrap="square" rtlCol="0">
            <a:spAutoFit/>
          </a:bodyPr>
          <a:lstStyle/>
          <a:p>
            <a:r>
              <a:rPr lang="en-US" sz="6600" b="1" dirty="0"/>
              <a:t>Informed Consent</a:t>
            </a:r>
          </a:p>
        </p:txBody>
      </p:sp>
      <p:sp>
        <p:nvSpPr>
          <p:cNvPr id="5" name="TextBox 4"/>
          <p:cNvSpPr txBox="1"/>
          <p:nvPr/>
        </p:nvSpPr>
        <p:spPr>
          <a:xfrm>
            <a:off x="1524000" y="4724400"/>
            <a:ext cx="6248400" cy="923330"/>
          </a:xfrm>
          <a:prstGeom prst="rect">
            <a:avLst/>
          </a:prstGeom>
          <a:solidFill>
            <a:schemeClr val="accent6">
              <a:lumMod val="40000"/>
              <a:lumOff val="60000"/>
            </a:schemeClr>
          </a:solidFill>
          <a:ln>
            <a:solidFill>
              <a:schemeClr val="tx1"/>
            </a:solidFill>
          </a:ln>
        </p:spPr>
        <p:txBody>
          <a:bodyPr wrap="square" rtlCol="0">
            <a:spAutoFit/>
          </a:bodyPr>
          <a:lstStyle/>
          <a:p>
            <a:r>
              <a:rPr lang="en-US" dirty="0"/>
              <a:t>Some information adapted from web-based education course in the "Protection of Human Research Participants Training Course“, The Rutgers Medical School</a:t>
            </a:r>
          </a:p>
        </p:txBody>
      </p:sp>
      <p:sp>
        <p:nvSpPr>
          <p:cNvPr id="10" name="TextBox 9"/>
          <p:cNvSpPr txBox="1"/>
          <p:nvPr/>
        </p:nvSpPr>
        <p:spPr>
          <a:xfrm>
            <a:off x="304800" y="2438400"/>
            <a:ext cx="8610600" cy="1384995"/>
          </a:xfrm>
          <a:prstGeom prst="rect">
            <a:avLst/>
          </a:prstGeom>
          <a:solidFill>
            <a:srgbClr val="FFFF00"/>
          </a:solidFill>
          <a:ln>
            <a:solidFill>
              <a:schemeClr val="tx1"/>
            </a:solidFill>
          </a:ln>
        </p:spPr>
        <p:txBody>
          <a:bodyPr wrap="square" rtlCol="0">
            <a:spAutoFit/>
          </a:bodyPr>
          <a:lstStyle/>
          <a:p>
            <a:r>
              <a:rPr lang="en-US" sz="2800" dirty="0">
                <a:latin typeface="Arial" pitchFamily="34" charset="0"/>
                <a:cs typeface="Arial" pitchFamily="34" charset="0"/>
              </a:rPr>
              <a:t>More detailed information on this topic including case studies can be found on the </a:t>
            </a:r>
            <a:r>
              <a:rPr lang="en-US" sz="2800" i="1" dirty="0">
                <a:solidFill>
                  <a:srgbClr val="0070C0"/>
                </a:solidFill>
                <a:latin typeface="Arial" pitchFamily="34" charset="0"/>
                <a:cs typeface="Arial" pitchFamily="34" charset="0"/>
                <a:hlinkClick r:id="rId2"/>
              </a:rPr>
              <a:t>Capstone 1 website</a:t>
            </a:r>
            <a:r>
              <a:rPr lang="en-US" sz="2800" dirty="0">
                <a:latin typeface="Arial" pitchFamily="34" charset="0"/>
                <a:cs typeface="Arial" pitchFamily="34" charset="0"/>
              </a:rPr>
              <a:t> at the “Informed Consent” link.</a:t>
            </a:r>
          </a:p>
        </p:txBody>
      </p:sp>
      <p:sp>
        <p:nvSpPr>
          <p:cNvPr id="11" name="TextBox 10"/>
          <p:cNvSpPr txBox="1"/>
          <p:nvPr/>
        </p:nvSpPr>
        <p:spPr>
          <a:xfrm>
            <a:off x="685800" y="2743200"/>
            <a:ext cx="8077200" cy="646331"/>
          </a:xfrm>
          <a:prstGeom prst="rect">
            <a:avLst/>
          </a:prstGeom>
          <a:solidFill>
            <a:srgbClr val="FFFF00"/>
          </a:solidFill>
          <a:ln>
            <a:solidFill>
              <a:schemeClr val="tx1"/>
            </a:solidFill>
          </a:ln>
        </p:spPr>
        <p:txBody>
          <a:bodyPr wrap="square" rtlCol="0">
            <a:spAutoFit/>
          </a:bodyPr>
          <a:lstStyle/>
          <a:p>
            <a:pPr algn="ctr"/>
            <a:r>
              <a:rPr lang="en-US" sz="3600" b="1" dirty="0"/>
              <a:t>Let’s get started…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4"/>
                                        </p:tgtEl>
                                        <p:attrNameLst>
                                          <p:attrName>ppt_w</p:attrName>
                                        </p:attrNameLst>
                                      </p:cBhvr>
                                      <p:tavLst>
                                        <p:tav tm="0">
                                          <p:val>
                                            <p:strVal val="ppt_w"/>
                                          </p:val>
                                        </p:tav>
                                        <p:tav tm="100000">
                                          <p:val>
                                            <p:fltVal val="0"/>
                                          </p:val>
                                        </p:tav>
                                      </p:tavLst>
                                    </p:anim>
                                    <p:anim calcmode="lin" valueType="num">
                                      <p:cBhvr>
                                        <p:cTn id="7" dur="500"/>
                                        <p:tgtEl>
                                          <p:spTgt spid="4"/>
                                        </p:tgtEl>
                                        <p:attrNameLst>
                                          <p:attrName>ppt_h</p:attrName>
                                        </p:attrNameLst>
                                      </p:cBhvr>
                                      <p:tavLst>
                                        <p:tav tm="0">
                                          <p:val>
                                            <p:strVal val="ppt_h"/>
                                          </p:val>
                                        </p:tav>
                                        <p:tav tm="100000">
                                          <p:val>
                                            <p:fltVal val="0"/>
                                          </p:val>
                                        </p:tav>
                                      </p:tavLst>
                                    </p:anim>
                                    <p:animEffect transition="out" filter="fade">
                                      <p:cBhvr>
                                        <p:cTn id="8" dur="500"/>
                                        <p:tgtEl>
                                          <p:spTgt spid="4"/>
                                        </p:tgtEl>
                                      </p:cBhvr>
                                    </p:animEffect>
                                    <p:set>
                                      <p:cBhvr>
                                        <p:cTn id="9" dur="1" fill="hold">
                                          <p:stCondLst>
                                            <p:cond delay="499"/>
                                          </p:stCondLst>
                                        </p:cTn>
                                        <p:tgtEl>
                                          <p:spTgt spid="4"/>
                                        </p:tgtEl>
                                        <p:attrNameLst>
                                          <p:attrName>style.visibility</p:attrName>
                                        </p:attrNameLst>
                                      </p:cBhvr>
                                      <p:to>
                                        <p:strVal val="hidden"/>
                                      </p:to>
                                    </p:set>
                                  </p:childTnLst>
                                </p:cTn>
                              </p:par>
                              <p:par>
                                <p:cTn id="10" presetID="53"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grpId="1" nodeType="clickEffect">
                                  <p:stCondLst>
                                    <p:cond delay="0"/>
                                  </p:stCondLst>
                                  <p:childTnLst>
                                    <p:anim calcmode="lin" valueType="num">
                                      <p:cBhvr>
                                        <p:cTn id="18" dur="500"/>
                                        <p:tgtEl>
                                          <p:spTgt spid="10"/>
                                        </p:tgtEl>
                                        <p:attrNameLst>
                                          <p:attrName>ppt_w</p:attrName>
                                        </p:attrNameLst>
                                      </p:cBhvr>
                                      <p:tavLst>
                                        <p:tav tm="0">
                                          <p:val>
                                            <p:strVal val="ppt_w"/>
                                          </p:val>
                                        </p:tav>
                                        <p:tav tm="100000">
                                          <p:val>
                                            <p:fltVal val="0"/>
                                          </p:val>
                                        </p:tav>
                                      </p:tavLst>
                                    </p:anim>
                                    <p:anim calcmode="lin" valueType="num">
                                      <p:cBhvr>
                                        <p:cTn id="19" dur="500"/>
                                        <p:tgtEl>
                                          <p:spTgt spid="10"/>
                                        </p:tgtEl>
                                        <p:attrNameLst>
                                          <p:attrName>ppt_h</p:attrName>
                                        </p:attrNameLst>
                                      </p:cBhvr>
                                      <p:tavLst>
                                        <p:tav tm="0">
                                          <p:val>
                                            <p:strVal val="ppt_h"/>
                                          </p:val>
                                        </p:tav>
                                        <p:tav tm="100000">
                                          <p:val>
                                            <p:fltVal val="0"/>
                                          </p:val>
                                        </p:tav>
                                      </p:tavLst>
                                    </p:anim>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0" grpId="1"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2514600"/>
            <a:ext cx="7924800" cy="3693319"/>
          </a:xfrm>
          <a:prstGeom prst="rect">
            <a:avLst/>
          </a:prstGeom>
          <a:solidFill>
            <a:srgbClr val="FFFF00"/>
          </a:solidFill>
          <a:ln>
            <a:solidFill>
              <a:schemeClr val="tx1"/>
            </a:solidFill>
          </a:ln>
        </p:spPr>
        <p:txBody>
          <a:bodyPr wrap="square" rtlCol="0">
            <a:spAutoFit/>
          </a:bodyPr>
          <a:lstStyle/>
          <a:p>
            <a:r>
              <a:rPr lang="en-US" b="1" dirty="0">
                <a:latin typeface="Arial" pitchFamily="34" charset="0"/>
                <a:cs typeface="Arial" pitchFamily="34" charset="0"/>
              </a:rPr>
              <a:t>20</a:t>
            </a:r>
            <a:r>
              <a:rPr lang="en-US" b="1" baseline="30000" dirty="0">
                <a:latin typeface="Arial" pitchFamily="34" charset="0"/>
                <a:cs typeface="Arial" pitchFamily="34" charset="0"/>
              </a:rPr>
              <a:t>th</a:t>
            </a:r>
            <a:r>
              <a:rPr lang="en-US" b="1" dirty="0">
                <a:latin typeface="Arial" pitchFamily="34" charset="0"/>
                <a:cs typeface="Arial" pitchFamily="34" charset="0"/>
              </a:rPr>
              <a:t> Century, modern ethical principles of conducting human research emerged out of the atrocities of WWII. They were formulated as the Nuremberg code (1949) during the trial of Nazi war criminals. There were three basic elements of the Nuremberg Code, </a:t>
            </a:r>
          </a:p>
          <a:p>
            <a:endParaRPr lang="en-US" b="1" dirty="0">
              <a:latin typeface="Arial" pitchFamily="34" charset="0"/>
              <a:cs typeface="Arial" pitchFamily="34" charset="0"/>
            </a:endParaRPr>
          </a:p>
          <a:p>
            <a:pPr marL="800100" lvl="1" indent="-342900">
              <a:buFont typeface="+mj-lt"/>
              <a:buAutoNum type="arabicPeriod"/>
            </a:pPr>
            <a:r>
              <a:rPr lang="en-US" b="1" dirty="0">
                <a:latin typeface="Arial" pitchFamily="34" charset="0"/>
                <a:cs typeface="Arial" pitchFamily="34" charset="0"/>
              </a:rPr>
              <a:t>Voluntary informed consent</a:t>
            </a:r>
          </a:p>
          <a:p>
            <a:pPr marL="800100" lvl="1" indent="-342900">
              <a:buFont typeface="+mj-lt"/>
              <a:buAutoNum type="arabicPeriod"/>
            </a:pPr>
            <a:endParaRPr lang="en-US" b="1" dirty="0">
              <a:latin typeface="Arial" pitchFamily="34" charset="0"/>
              <a:cs typeface="Arial" pitchFamily="34" charset="0"/>
            </a:endParaRPr>
          </a:p>
          <a:p>
            <a:pPr marL="800100" lvl="1" indent="-342900">
              <a:buFont typeface="+mj-lt"/>
              <a:buAutoNum type="arabicPeriod"/>
            </a:pPr>
            <a:r>
              <a:rPr lang="en-US" b="1" dirty="0">
                <a:latin typeface="Arial" pitchFamily="34" charset="0"/>
                <a:cs typeface="Arial" pitchFamily="34" charset="0"/>
              </a:rPr>
              <a:t>Favorable risk/benefit analysis</a:t>
            </a:r>
          </a:p>
          <a:p>
            <a:pPr marL="800100" lvl="1" indent="-342900">
              <a:buFont typeface="+mj-lt"/>
              <a:buAutoNum type="arabicPeriod"/>
            </a:pPr>
            <a:endParaRPr lang="en-US" b="1" dirty="0">
              <a:latin typeface="Arial" pitchFamily="34" charset="0"/>
              <a:cs typeface="Arial" pitchFamily="34" charset="0"/>
            </a:endParaRPr>
          </a:p>
          <a:p>
            <a:pPr marL="800100" lvl="1" indent="-342900">
              <a:buFont typeface="+mj-lt"/>
              <a:buAutoNum type="arabicPeriod"/>
            </a:pPr>
            <a:r>
              <a:rPr lang="en-US" b="1" dirty="0">
                <a:latin typeface="Arial" pitchFamily="34" charset="0"/>
                <a:cs typeface="Arial" pitchFamily="34" charset="0"/>
              </a:rPr>
              <a:t>Right to withdraw without repercussions</a:t>
            </a:r>
          </a:p>
          <a:p>
            <a:endParaRPr lang="en-US" b="1" dirty="0">
              <a:latin typeface="Arial" pitchFamily="34" charset="0"/>
              <a:cs typeface="Arial" pitchFamily="34" charset="0"/>
            </a:endParaRPr>
          </a:p>
          <a:p>
            <a:r>
              <a:rPr lang="en-US" b="1" dirty="0">
                <a:latin typeface="Arial" pitchFamily="34" charset="0"/>
                <a:cs typeface="Arial" pitchFamily="34" charset="0"/>
              </a:rPr>
              <a:t>These became the foundation for subsequent ethical codes and research regulations.</a:t>
            </a:r>
            <a:endParaRPr lang="en-US" dirty="0">
              <a:latin typeface="Arial" pitchFamily="34" charset="0"/>
              <a:cs typeface="Arial" pitchFamily="34" charset="0"/>
            </a:endParaRPr>
          </a:p>
        </p:txBody>
      </p:sp>
      <p:grpSp>
        <p:nvGrpSpPr>
          <p:cNvPr id="6" name="Group 5"/>
          <p:cNvGrpSpPr/>
          <p:nvPr/>
        </p:nvGrpSpPr>
        <p:grpSpPr>
          <a:xfrm>
            <a:off x="1676400" y="381000"/>
            <a:ext cx="5638800" cy="1828800"/>
            <a:chOff x="304800" y="685800"/>
            <a:chExt cx="5638800" cy="1828800"/>
          </a:xfrm>
        </p:grpSpPr>
        <p:sp>
          <p:nvSpPr>
            <p:cNvPr id="5" name="Rectangle 4"/>
            <p:cNvSpPr/>
            <p:nvPr/>
          </p:nvSpPr>
          <p:spPr>
            <a:xfrm>
              <a:off x="304800" y="685800"/>
              <a:ext cx="5638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p:cNvPicPr>
              <a:picLocks noChangeAspect="1" noChangeArrowheads="1"/>
            </p:cNvPicPr>
            <p:nvPr/>
          </p:nvPicPr>
          <p:blipFill>
            <a:blip r:embed="rId2" cstate="print"/>
            <a:srcRect/>
            <a:stretch>
              <a:fillRect/>
            </a:stretch>
          </p:blipFill>
          <p:spPr bwMode="auto">
            <a:xfrm>
              <a:off x="381000" y="762000"/>
              <a:ext cx="5486400" cy="1137874"/>
            </a:xfrm>
            <a:prstGeom prst="rect">
              <a:avLst/>
            </a:prstGeom>
            <a:noFill/>
            <a:ln w="9525">
              <a:noFill/>
              <a:miter lim="800000"/>
              <a:headEnd/>
              <a:tailEnd/>
            </a:ln>
          </p:spPr>
        </p:pic>
        <p:pic>
          <p:nvPicPr>
            <p:cNvPr id="18435" name="Picture 3"/>
            <p:cNvPicPr>
              <a:picLocks noChangeAspect="1" noChangeArrowheads="1"/>
            </p:cNvPicPr>
            <p:nvPr/>
          </p:nvPicPr>
          <p:blipFill>
            <a:blip r:embed="rId3" cstate="print"/>
            <a:srcRect/>
            <a:stretch>
              <a:fillRect/>
            </a:stretch>
          </p:blipFill>
          <p:spPr bwMode="auto">
            <a:xfrm>
              <a:off x="1295400" y="1981200"/>
              <a:ext cx="3657600" cy="272005"/>
            </a:xfrm>
            <a:prstGeom prst="rect">
              <a:avLst/>
            </a:prstGeom>
            <a:noFill/>
            <a:ln w="9525">
              <a:noFill/>
              <a:miter lim="800000"/>
              <a:headEnd/>
              <a:tailEnd/>
            </a:ln>
          </p:spPr>
        </p:pic>
      </p:grpSp>
      <p:sp>
        <p:nvSpPr>
          <p:cNvPr id="7" name="TextBox 6"/>
          <p:cNvSpPr txBox="1"/>
          <p:nvPr/>
        </p:nvSpPr>
        <p:spPr>
          <a:xfrm>
            <a:off x="4419600" y="6324600"/>
            <a:ext cx="4343400" cy="215444"/>
          </a:xfrm>
          <a:prstGeom prst="rect">
            <a:avLst/>
          </a:prstGeom>
          <a:noFill/>
        </p:spPr>
        <p:txBody>
          <a:bodyPr wrap="square" rtlCol="0">
            <a:spAutoFit/>
          </a:bodyPr>
          <a:lstStyle/>
          <a:p>
            <a:r>
              <a:rPr lang="en-US" sz="800" dirty="0">
                <a:hlinkClick r:id="rId4"/>
              </a:rPr>
              <a:t>https://www.ncbi.nlm.nih.gov/pubmed/18811995</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762000" y="442913"/>
            <a:ext cx="7620000" cy="59721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81000" y="1447800"/>
            <a:ext cx="8382000" cy="4247317"/>
          </a:xfrm>
          <a:prstGeom prst="rect">
            <a:avLst/>
          </a:prstGeom>
          <a:noFill/>
          <a:ln w="9525">
            <a:noFill/>
            <a:miter lim="800000"/>
            <a:headEnd/>
            <a:tailEnd/>
          </a:ln>
        </p:spPr>
        <p:txBody>
          <a:bodyPr>
            <a:spAutoFit/>
          </a:bodyPr>
          <a:lstStyle/>
          <a:p>
            <a:r>
              <a:rPr lang="en-US" b="1" dirty="0"/>
              <a:t>On May 16, 1997, President Clinton apologized to the survivors and families of hundreds of men used in a research project to study the progression of untreated syphilis. These men were mainly sharecroppers from Macon County, Alabama (the area surrounding Tuskegee). They were poor, African American, and had few resources available to them. </a:t>
            </a:r>
            <a:r>
              <a:rPr lang="en-US" b="1" u="sng" dirty="0">
                <a:solidFill>
                  <a:srgbClr val="FF0000"/>
                </a:solidFill>
              </a:rPr>
              <a:t>In 1932, </a:t>
            </a:r>
            <a:r>
              <a:rPr lang="en-US" b="1" dirty="0"/>
              <a:t>when they were offered free medical care by physicians and researchers involved with the United States Public Health Service, they were led to believe there was a treatment for what they had been told was "bad blood." Instead, they were enrolled in an observational research study, without their knowledge or consent. In exchange for their participation (which included agreeing to an autopsy at death), the men received free medical examinations (primarily to provide data for the study), transportation and hot meals on the days of their examinations, and $50 for burial expenses. Even though some rudimentary remedies for syphilis were available in the early years of the study, they were not offered to these men, so that the study of the natural progression of the untreated disease would not be jeopardized. The study did not </a:t>
            </a:r>
            <a:r>
              <a:rPr lang="en-US" b="1" dirty="0">
                <a:solidFill>
                  <a:srgbClr val="FF0000"/>
                </a:solidFill>
              </a:rPr>
              <a:t>end until 1972</a:t>
            </a:r>
            <a:r>
              <a:rPr lang="en-US" b="1" dirty="0"/>
              <a:t>.</a:t>
            </a:r>
          </a:p>
        </p:txBody>
      </p:sp>
      <p:sp>
        <p:nvSpPr>
          <p:cNvPr id="57347" name="Text Box 3"/>
          <p:cNvSpPr txBox="1">
            <a:spLocks noChangeArrowheads="1"/>
          </p:cNvSpPr>
          <p:nvPr/>
        </p:nvSpPr>
        <p:spPr bwMode="auto">
          <a:xfrm>
            <a:off x="304800" y="304800"/>
            <a:ext cx="8534400" cy="707886"/>
          </a:xfrm>
          <a:prstGeom prst="rect">
            <a:avLst/>
          </a:prstGeom>
          <a:noFill/>
          <a:ln w="9525">
            <a:noFill/>
            <a:miter lim="800000"/>
            <a:headEnd/>
            <a:tailEnd/>
          </a:ln>
        </p:spPr>
        <p:txBody>
          <a:bodyPr>
            <a:spAutoFit/>
          </a:bodyPr>
          <a:lstStyle/>
          <a:p>
            <a:pPr algn="ctr"/>
            <a:r>
              <a:rPr lang="en-US" sz="4000" b="1" dirty="0"/>
              <a:t>The Tuskegee Syphilis Study</a:t>
            </a:r>
            <a:endParaRPr lang="en-US" sz="4000" dirty="0"/>
          </a:p>
        </p:txBody>
      </p:sp>
      <p:sp>
        <p:nvSpPr>
          <p:cNvPr id="57348" name="Line 4"/>
          <p:cNvSpPr>
            <a:spLocks noChangeShapeType="1"/>
          </p:cNvSpPr>
          <p:nvPr/>
        </p:nvSpPr>
        <p:spPr bwMode="auto">
          <a:xfrm>
            <a:off x="304800" y="1219200"/>
            <a:ext cx="8534400" cy="0"/>
          </a:xfrm>
          <a:prstGeom prst="line">
            <a:avLst/>
          </a:prstGeom>
          <a:noFill/>
          <a:ln w="38100">
            <a:solidFill>
              <a:schemeClr val="tx1"/>
            </a:solidFill>
            <a:round/>
            <a:headEnd/>
            <a:tailEnd/>
          </a:ln>
        </p:spPr>
        <p:txBody>
          <a:bodyPr/>
          <a:lstStyle/>
          <a:p>
            <a:endParaRPr lang="en-US"/>
          </a:p>
        </p:txBody>
      </p:sp>
      <p:sp>
        <p:nvSpPr>
          <p:cNvPr id="5" name="TextBox 4"/>
          <p:cNvSpPr txBox="1"/>
          <p:nvPr/>
        </p:nvSpPr>
        <p:spPr>
          <a:xfrm>
            <a:off x="3962400" y="6096000"/>
            <a:ext cx="4876800" cy="338554"/>
          </a:xfrm>
          <a:prstGeom prst="rect">
            <a:avLst/>
          </a:prstGeom>
          <a:noFill/>
        </p:spPr>
        <p:txBody>
          <a:bodyPr wrap="square" rtlCol="0">
            <a:spAutoFit/>
          </a:bodyPr>
          <a:lstStyle/>
          <a:p>
            <a:r>
              <a:rPr lang="en-US" sz="800" dirty="0">
                <a:hlinkClick r:id="rId3"/>
              </a:rPr>
              <a:t>https://www.nlm.nih.gov/archive/20040829/pubs/cbm/hum_exp.html#1</a:t>
            </a:r>
            <a:endParaRPr lang="en-US" sz="800" dirty="0"/>
          </a:p>
          <a:p>
            <a:r>
              <a:rPr lang="en-US" sz="800" dirty="0">
                <a:hlinkClick r:id="rId4"/>
              </a:rPr>
              <a:t>https://en.wikipedia.org/wiki/Tuskegee_syphilis_experiment</a:t>
            </a:r>
            <a:endParaRPr lang="en-US" sz="800" dirty="0"/>
          </a:p>
        </p:txBody>
      </p:sp>
      <p:pic>
        <p:nvPicPr>
          <p:cNvPr id="21506" name="Picture 2" descr="https://upload.wikimedia.org/wikipedia/commons/1/11/Tuskegee-syphilis-experiment-test-subjects.gif"/>
          <p:cNvPicPr>
            <a:picLocks noChangeAspect="1" noChangeArrowheads="1"/>
          </p:cNvPicPr>
          <p:nvPr/>
        </p:nvPicPr>
        <p:blipFill>
          <a:blip r:embed="rId5" cstate="print"/>
          <a:srcRect/>
          <a:stretch>
            <a:fillRect/>
          </a:stretch>
        </p:blipFill>
        <p:spPr bwMode="auto">
          <a:xfrm>
            <a:off x="242635" y="423446"/>
            <a:ext cx="8608855" cy="5638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500" fill="hold"/>
                                        <p:tgtEl>
                                          <p:spTgt spid="21506"/>
                                        </p:tgtEl>
                                        <p:attrNameLst>
                                          <p:attrName>ppt_w</p:attrName>
                                        </p:attrNameLst>
                                      </p:cBhvr>
                                      <p:tavLst>
                                        <p:tav tm="0">
                                          <p:val>
                                            <p:fltVal val="0"/>
                                          </p:val>
                                        </p:tav>
                                        <p:tav tm="100000">
                                          <p:val>
                                            <p:strVal val="#ppt_w"/>
                                          </p:val>
                                        </p:tav>
                                      </p:tavLst>
                                    </p:anim>
                                    <p:anim calcmode="lin" valueType="num">
                                      <p:cBhvr>
                                        <p:cTn id="8" dur="500" fill="hold"/>
                                        <p:tgtEl>
                                          <p:spTgt spid="21506"/>
                                        </p:tgtEl>
                                        <p:attrNameLst>
                                          <p:attrName>ppt_h</p:attrName>
                                        </p:attrNameLst>
                                      </p:cBhvr>
                                      <p:tavLst>
                                        <p:tav tm="0">
                                          <p:val>
                                            <p:fltVal val="0"/>
                                          </p:val>
                                        </p:tav>
                                        <p:tav tm="100000">
                                          <p:val>
                                            <p:strVal val="#ppt_h"/>
                                          </p:val>
                                        </p:tav>
                                      </p:tavLst>
                                    </p:anim>
                                    <p:animEffect transition="in" filter="fade">
                                      <p:cBhvr>
                                        <p:cTn id="9"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942975" y="523875"/>
            <a:ext cx="7258050" cy="5810250"/>
          </a:xfrm>
          <a:prstGeom prst="rect">
            <a:avLst/>
          </a:prstGeom>
          <a:noFill/>
          <a:ln w="9525">
            <a:noFill/>
            <a:miter lim="800000"/>
            <a:headEnd/>
            <a:tailEnd/>
          </a:ln>
        </p:spPr>
      </p:pic>
      <p:pic>
        <p:nvPicPr>
          <p:cNvPr id="22530" name="Picture 2" descr="worst child experiments"/>
          <p:cNvPicPr>
            <a:picLocks noChangeAspect="1" noChangeArrowheads="1"/>
          </p:cNvPicPr>
          <p:nvPr/>
        </p:nvPicPr>
        <p:blipFill>
          <a:blip r:embed="rId3" cstate="print"/>
          <a:srcRect/>
          <a:stretch>
            <a:fillRect/>
          </a:stretch>
        </p:blipFill>
        <p:spPr bwMode="auto">
          <a:xfrm>
            <a:off x="609600" y="1775702"/>
            <a:ext cx="7924800" cy="4520324"/>
          </a:xfrm>
          <a:prstGeom prst="rect">
            <a:avLst/>
          </a:prstGeom>
          <a:noFill/>
        </p:spPr>
      </p:pic>
      <p:sp>
        <p:nvSpPr>
          <p:cNvPr id="4" name="TextBox 3"/>
          <p:cNvSpPr txBox="1"/>
          <p:nvPr/>
        </p:nvSpPr>
        <p:spPr>
          <a:xfrm>
            <a:off x="5257800" y="6629400"/>
            <a:ext cx="3429000" cy="215444"/>
          </a:xfrm>
          <a:prstGeom prst="rect">
            <a:avLst/>
          </a:prstGeom>
          <a:noFill/>
        </p:spPr>
        <p:txBody>
          <a:bodyPr wrap="square" rtlCol="0">
            <a:spAutoFit/>
          </a:bodyPr>
          <a:lstStyle/>
          <a:p>
            <a:r>
              <a:rPr lang="en-US" sz="800" dirty="0">
                <a:hlinkClick r:id="rId4"/>
              </a:rPr>
              <a:t>https://firsttoknow.com/5-creepy-experiments-done-on-children/</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823913" y="585788"/>
            <a:ext cx="7496175" cy="5686425"/>
          </a:xfrm>
          <a:prstGeom prst="rect">
            <a:avLst/>
          </a:prstGeom>
          <a:noFill/>
          <a:ln w="9525">
            <a:noFill/>
            <a:miter lim="800000"/>
            <a:headEnd/>
            <a:tailEnd/>
          </a:ln>
        </p:spPr>
      </p:pic>
      <p:pic>
        <p:nvPicPr>
          <p:cNvPr id="19458" name="Picture 2" descr="Children Fed Radioactive Cereal"/>
          <p:cNvPicPr>
            <a:picLocks noChangeAspect="1" noChangeArrowheads="1"/>
          </p:cNvPicPr>
          <p:nvPr/>
        </p:nvPicPr>
        <p:blipFill>
          <a:blip r:embed="rId3" cstate="print"/>
          <a:srcRect/>
          <a:stretch>
            <a:fillRect/>
          </a:stretch>
        </p:blipFill>
        <p:spPr bwMode="auto">
          <a:xfrm>
            <a:off x="152400" y="1447800"/>
            <a:ext cx="8731635" cy="4371975"/>
          </a:xfrm>
          <a:prstGeom prst="rect">
            <a:avLst/>
          </a:prstGeom>
          <a:noFill/>
        </p:spPr>
      </p:pic>
      <p:sp>
        <p:nvSpPr>
          <p:cNvPr id="4" name="TextBox 3"/>
          <p:cNvSpPr txBox="1"/>
          <p:nvPr/>
        </p:nvSpPr>
        <p:spPr>
          <a:xfrm>
            <a:off x="6248400" y="6477000"/>
            <a:ext cx="2667000" cy="215444"/>
          </a:xfrm>
          <a:prstGeom prst="rect">
            <a:avLst/>
          </a:prstGeom>
          <a:noFill/>
        </p:spPr>
        <p:txBody>
          <a:bodyPr wrap="square" rtlCol="0">
            <a:spAutoFit/>
          </a:bodyPr>
          <a:lstStyle/>
          <a:p>
            <a:r>
              <a:rPr lang="en-US" sz="800" dirty="0">
                <a:hlinkClick r:id="rId4"/>
              </a:rPr>
              <a:t>https://ahrp.org/the-dark-secret-of-the-mit-science-club/</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928688" y="476250"/>
            <a:ext cx="7286625" cy="5905500"/>
          </a:xfrm>
          <a:prstGeom prst="rect">
            <a:avLst/>
          </a:prstGeom>
          <a:noFill/>
          <a:ln w="9525">
            <a:noFill/>
            <a:miter lim="800000"/>
            <a:headEnd/>
            <a:tailEnd/>
          </a:ln>
        </p:spPr>
      </p:pic>
      <p:pic>
        <p:nvPicPr>
          <p:cNvPr id="20482" name="Picture 2" descr="Image result for jewish chronic disease hospital study"/>
          <p:cNvPicPr>
            <a:picLocks noChangeAspect="1" noChangeArrowheads="1"/>
          </p:cNvPicPr>
          <p:nvPr/>
        </p:nvPicPr>
        <p:blipFill>
          <a:blip r:embed="rId3" cstate="print"/>
          <a:srcRect/>
          <a:stretch>
            <a:fillRect/>
          </a:stretch>
        </p:blipFill>
        <p:spPr bwMode="auto">
          <a:xfrm>
            <a:off x="533400" y="346035"/>
            <a:ext cx="8153400" cy="6121441"/>
          </a:xfrm>
          <a:prstGeom prst="rect">
            <a:avLst/>
          </a:prstGeom>
          <a:noFill/>
        </p:spPr>
      </p:pic>
      <p:sp>
        <p:nvSpPr>
          <p:cNvPr id="5" name="TextBox 4"/>
          <p:cNvSpPr txBox="1"/>
          <p:nvPr/>
        </p:nvSpPr>
        <p:spPr>
          <a:xfrm>
            <a:off x="4648200" y="6490156"/>
            <a:ext cx="3810000" cy="215444"/>
          </a:xfrm>
          <a:prstGeom prst="rect">
            <a:avLst/>
          </a:prstGeom>
          <a:noFill/>
        </p:spPr>
        <p:txBody>
          <a:bodyPr wrap="square" rtlCol="0">
            <a:spAutoFit/>
          </a:bodyPr>
          <a:lstStyle/>
          <a:p>
            <a:r>
              <a:rPr lang="en-US" sz="800" dirty="0">
                <a:hlinkClick r:id="rId4"/>
              </a:rPr>
              <a:t>https://www.slideshare.net/panthanalil/ethics-in-research-ppt-by-jiya</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0482"/>
                                        </p:tgtEl>
                                      </p:cBhvr>
                                    </p:animEffect>
                                    <p:set>
                                      <p:cBhvr>
                                        <p:cTn id="7" dur="1" fill="hold">
                                          <p:stCondLst>
                                            <p:cond delay="499"/>
                                          </p:stCondLst>
                                        </p:cTn>
                                        <p:tgtEl>
                                          <p:spTgt spid="204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914400" y="609600"/>
            <a:ext cx="7239000" cy="5638800"/>
            <a:chOff x="914400" y="609600"/>
            <a:chExt cx="7239000" cy="5638800"/>
          </a:xfrm>
        </p:grpSpPr>
        <p:sp>
          <p:nvSpPr>
            <p:cNvPr id="74756" name="TextBox 1"/>
            <p:cNvSpPr txBox="1">
              <a:spLocks noChangeArrowheads="1"/>
            </p:cNvSpPr>
            <p:nvPr/>
          </p:nvSpPr>
          <p:spPr bwMode="auto">
            <a:xfrm>
              <a:off x="914400" y="1447800"/>
              <a:ext cx="7239000" cy="4800600"/>
            </a:xfrm>
            <a:prstGeom prst="rect">
              <a:avLst/>
            </a:prstGeom>
            <a:noFill/>
            <a:ln w="9525">
              <a:noFill/>
              <a:miter lim="800000"/>
              <a:headEnd/>
              <a:tailEnd/>
            </a:ln>
          </p:spPr>
          <p:txBody>
            <a:bodyPr>
              <a:spAutoFit/>
            </a:bodyPr>
            <a:lstStyle/>
            <a:p>
              <a:r>
                <a:rPr lang="en-US" altLang="en-US" b="1" dirty="0"/>
                <a:t>Not Just Urban Legend</a:t>
              </a:r>
            </a:p>
            <a:p>
              <a:r>
                <a:rPr lang="en-US" altLang="en-US" b="1" i="1" dirty="0"/>
                <a:t>Organ trafficking was long considered a myth. But now mounting evidence suggests it is a real and growing problem, even in America.</a:t>
              </a:r>
            </a:p>
            <a:p>
              <a:r>
                <a:rPr lang="en-US" altLang="en-US" dirty="0"/>
                <a:t>by </a:t>
              </a:r>
              <a:r>
                <a:rPr lang="en-US" altLang="en-US" dirty="0" err="1">
                  <a:hlinkClick r:id="rId2" action="ppaction://hlinkfile"/>
                </a:rPr>
                <a:t>Jeneen</a:t>
              </a:r>
              <a:r>
                <a:rPr lang="en-US" altLang="en-US" dirty="0">
                  <a:hlinkClick r:id="rId2" action="ppaction://hlinkfile"/>
                </a:rPr>
                <a:t> </a:t>
              </a:r>
              <a:r>
                <a:rPr lang="en-US" altLang="en-US" dirty="0" err="1">
                  <a:hlinkClick r:id="rId2" action="ppaction://hlinkfile"/>
                </a:rPr>
                <a:t>Interlandi</a:t>
              </a:r>
              <a:r>
                <a:rPr lang="en-US" altLang="en-US" dirty="0" err="1"/>
                <a:t>January</a:t>
              </a:r>
              <a:r>
                <a:rPr lang="en-US" altLang="en-US" dirty="0"/>
                <a:t> 10, 2009 </a:t>
              </a:r>
            </a:p>
            <a:p>
              <a:r>
                <a:rPr lang="en-US" altLang="en-US" dirty="0"/>
                <a:t>By the time her work brought her back to the United States, Nancy </a:t>
              </a:r>
              <a:r>
                <a:rPr lang="en-US" altLang="en-US" dirty="0" err="1"/>
                <a:t>Scheper</a:t>
              </a:r>
              <a:r>
                <a:rPr lang="en-US" altLang="en-US" dirty="0"/>
                <a:t>-Hughes had spent more than a decade tracking the illegal sale of human organs across the globe. Posing as a medical doctor in some places and a would-be kidney buyer in others, she had linked gangsters, clergymen and surgeons in a trail that led from South Africa, Brazil and other developing nations all the way back to some of her own country's best medical facilities. So it was that on an icy February afternoon in 2003, the anthropologist from the University of California, Berkeley, found herself sitting across from a group of transplant surgeons in a small conference room at a big Philadelphia hospital…</a:t>
              </a:r>
            </a:p>
            <a:p>
              <a:endParaRPr lang="en-US" altLang="en-US" dirty="0"/>
            </a:p>
          </p:txBody>
        </p:sp>
        <p:pic>
          <p:nvPicPr>
            <p:cNvPr id="74757" name="Picture 2" descr="Newsweek"/>
            <p:cNvPicPr>
              <a:picLocks noChangeAspect="1" noChangeArrowheads="1"/>
            </p:cNvPicPr>
            <p:nvPr/>
          </p:nvPicPr>
          <p:blipFill>
            <a:blip r:embed="rId3" cstate="print"/>
            <a:srcRect/>
            <a:stretch>
              <a:fillRect/>
            </a:stretch>
          </p:blipFill>
          <p:spPr bwMode="auto">
            <a:xfrm>
              <a:off x="990600" y="609600"/>
              <a:ext cx="1790700" cy="838200"/>
            </a:xfrm>
            <a:prstGeom prst="rect">
              <a:avLst/>
            </a:prstGeom>
            <a:noFill/>
            <a:ln w="9525">
              <a:noFill/>
              <a:miter lim="800000"/>
              <a:headEnd/>
              <a:tailEnd/>
            </a:ln>
          </p:spPr>
        </p:pic>
      </p:grpSp>
      <p:sp>
        <p:nvSpPr>
          <p:cNvPr id="5" name="TextBox 4"/>
          <p:cNvSpPr txBox="1"/>
          <p:nvPr/>
        </p:nvSpPr>
        <p:spPr>
          <a:xfrm>
            <a:off x="577200" y="1752600"/>
            <a:ext cx="7620000" cy="2862322"/>
          </a:xfrm>
          <a:prstGeom prst="rect">
            <a:avLst/>
          </a:prstGeom>
          <a:solidFill>
            <a:srgbClr val="FFFF00"/>
          </a:solidFill>
          <a:ln>
            <a:solidFill>
              <a:schemeClr val="tx1"/>
            </a:solidFill>
          </a:ln>
        </p:spPr>
        <p:txBody>
          <a:bodyPr wrap="square" rtlCol="0">
            <a:spAutoFit/>
          </a:bodyPr>
          <a:lstStyle/>
          <a:p>
            <a:r>
              <a:rPr lang="en-US" sz="3600" b="1" dirty="0"/>
              <a:t>Successful of medical therapies and surgical interventions cannot be implemented without the consideration of ethical issues. In some cases, success exacerbates the issues..!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par>
                                <p:cTn id="10" presetID="53"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a:hlinkClick r:id="rId2"/>
          </p:cNvPr>
          <p:cNvPicPr>
            <a:picLocks noChangeAspect="1" noChangeArrowheads="1"/>
          </p:cNvPicPr>
          <p:nvPr/>
        </p:nvPicPr>
        <p:blipFill>
          <a:blip r:embed="rId3" cstate="print"/>
          <a:srcRect/>
          <a:stretch>
            <a:fillRect/>
          </a:stretch>
        </p:blipFill>
        <p:spPr bwMode="auto">
          <a:xfrm>
            <a:off x="228600" y="228600"/>
            <a:ext cx="4143375" cy="4189413"/>
          </a:xfrm>
          <a:prstGeom prst="rect">
            <a:avLst/>
          </a:prstGeom>
          <a:noFill/>
          <a:ln w="38100">
            <a:solidFill>
              <a:srgbClr val="0070C0"/>
            </a:solidFill>
            <a:miter lim="800000"/>
            <a:headEnd/>
            <a:tailEnd/>
          </a:ln>
        </p:spPr>
      </p:pic>
      <p:pic>
        <p:nvPicPr>
          <p:cNvPr id="75779" name="Picture 3">
            <a:hlinkClick r:id="rId4"/>
          </p:cNvPr>
          <p:cNvPicPr>
            <a:picLocks noChangeAspect="1" noChangeArrowheads="1"/>
          </p:cNvPicPr>
          <p:nvPr/>
        </p:nvPicPr>
        <p:blipFill>
          <a:blip r:embed="rId5" cstate="print"/>
          <a:srcRect/>
          <a:stretch>
            <a:fillRect/>
          </a:stretch>
        </p:blipFill>
        <p:spPr bwMode="auto">
          <a:xfrm>
            <a:off x="3581400" y="2743200"/>
            <a:ext cx="5346700" cy="3824288"/>
          </a:xfrm>
          <a:prstGeom prst="rect">
            <a:avLst/>
          </a:prstGeom>
          <a:noFill/>
          <a:ln w="38100">
            <a:solidFill>
              <a:srgbClr val="0070C0"/>
            </a:solidFill>
            <a:miter lim="800000"/>
            <a:headEnd/>
            <a:tailEnd/>
          </a:ln>
        </p:spPr>
      </p:pic>
      <p:sp>
        <p:nvSpPr>
          <p:cNvPr id="4" name="TextBox 3"/>
          <p:cNvSpPr txBox="1">
            <a:spLocks noChangeArrowheads="1"/>
          </p:cNvSpPr>
          <p:nvPr/>
        </p:nvSpPr>
        <p:spPr bwMode="auto">
          <a:xfrm>
            <a:off x="533400" y="762000"/>
            <a:ext cx="8001000" cy="5139869"/>
          </a:xfrm>
          <a:prstGeom prst="rect">
            <a:avLst/>
          </a:prstGeom>
          <a:solidFill>
            <a:srgbClr val="FFFF99"/>
          </a:solidFill>
          <a:ln w="9525">
            <a:solidFill>
              <a:schemeClr val="tx1"/>
            </a:solidFill>
            <a:miter lim="800000"/>
            <a:headEnd/>
            <a:tailEnd/>
          </a:ln>
        </p:spPr>
        <p:txBody>
          <a:bodyPr wrap="square">
            <a:spAutoFit/>
          </a:bodyPr>
          <a:lstStyle/>
          <a:p>
            <a:r>
              <a:rPr lang="en-US" altLang="en-US" sz="2400" dirty="0"/>
              <a:t>The technical success of organ transplant procedures has created ethical problems in the process of obtaining organs for transplantation. </a:t>
            </a:r>
          </a:p>
          <a:p>
            <a:endParaRPr lang="en-US" altLang="en-US" sz="2400" dirty="0"/>
          </a:p>
          <a:p>
            <a:pPr marL="457200" indent="-457200">
              <a:buFont typeface="Arial" pitchFamily="34" charset="0"/>
              <a:buChar char="•"/>
            </a:pPr>
            <a:r>
              <a:rPr lang="en-US" altLang="en-US" sz="2400" dirty="0"/>
              <a:t>In particular is the question of “personhood”. Should any class or group of people be taken advantage of because they are identified as “less valuable” or “less human” and thus coercively viewed a source  for organs.</a:t>
            </a:r>
          </a:p>
          <a:p>
            <a:pPr marL="457200" indent="-457200">
              <a:buFont typeface="Arial" pitchFamily="34" charset="0"/>
              <a:buChar char="•"/>
            </a:pPr>
            <a:endParaRPr lang="en-US" altLang="en-US" sz="2400" dirty="0"/>
          </a:p>
          <a:p>
            <a:pPr marL="457200" indent="-457200">
              <a:buFont typeface="Arial" pitchFamily="34" charset="0"/>
              <a:buChar char="•"/>
            </a:pPr>
            <a:r>
              <a:rPr lang="en-US" altLang="en-US" sz="2400" dirty="0"/>
              <a:t>How can the ethical distinction between voluntary donation and monetary incentives for organs be articulated and then constructively resolved..?</a:t>
            </a:r>
          </a:p>
          <a:p>
            <a:endParaRPr lang="en-US" altLang="en-US" sz="2400" dirty="0"/>
          </a:p>
          <a:p>
            <a:r>
              <a:rPr lang="en-US" sz="800" dirty="0">
                <a:hlinkClick r:id="rId6"/>
              </a:rPr>
              <a:t>https://www.sciencedirect.com/science/article/pii/S0955470X08000347?via%3Dihub</a:t>
            </a:r>
            <a:endParaRPr lang="en-US" sz="800" dirty="0"/>
          </a:p>
          <a:p>
            <a:r>
              <a:rPr lang="en-US" altLang="en-US" sz="800" dirty="0"/>
              <a:t>“</a:t>
            </a:r>
            <a:r>
              <a:rPr lang="en-US" sz="800" dirty="0"/>
              <a:t>Philosophy of organ donation: Review of ethical facets”, </a:t>
            </a:r>
            <a:r>
              <a:rPr lang="en-US" sz="800" dirty="0">
                <a:hlinkClick r:id="rId7"/>
              </a:rPr>
              <a:t>https://www.ncbi.nlm.nih.gov/pmc/articles/PMC4478599/</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62000" y="413365"/>
            <a:ext cx="7696200" cy="5972141"/>
          </a:xfrm>
          <a:prstGeom prst="rect">
            <a:avLst/>
          </a:prstGeom>
          <a:noFill/>
          <a:ln w="9525">
            <a:solidFill>
              <a:schemeClr val="tx1"/>
            </a:solidFill>
            <a:miter lim="800000"/>
            <a:headEnd/>
            <a:tailEnd/>
          </a:ln>
        </p:spPr>
      </p:pic>
      <p:sp>
        <p:nvSpPr>
          <p:cNvPr id="3" name="TextBox 2"/>
          <p:cNvSpPr txBox="1"/>
          <p:nvPr/>
        </p:nvSpPr>
        <p:spPr>
          <a:xfrm>
            <a:off x="4648200" y="6490156"/>
            <a:ext cx="3810000" cy="215444"/>
          </a:xfrm>
          <a:prstGeom prst="rect">
            <a:avLst/>
          </a:prstGeom>
          <a:noFill/>
        </p:spPr>
        <p:txBody>
          <a:bodyPr wrap="square" rtlCol="0">
            <a:spAutoFit/>
          </a:bodyPr>
          <a:lstStyle/>
          <a:p>
            <a:r>
              <a:rPr lang="en-US" sz="800" dirty="0">
                <a:hlinkClick r:id="rId3"/>
              </a:rPr>
              <a:t>https://www.slideshare.net/panthanalil/ethics-in-research-ppt-by-jiya</a:t>
            </a:r>
            <a:endParaRPr lang="en-US" sz="800" dirty="0"/>
          </a:p>
        </p:txBody>
      </p:sp>
      <p:sp>
        <p:nvSpPr>
          <p:cNvPr id="4" name="TextBox 3"/>
          <p:cNvSpPr txBox="1"/>
          <p:nvPr/>
        </p:nvSpPr>
        <p:spPr>
          <a:xfrm>
            <a:off x="838200" y="2590800"/>
            <a:ext cx="7543800" cy="2062103"/>
          </a:xfrm>
          <a:prstGeom prst="rect">
            <a:avLst/>
          </a:prstGeom>
          <a:solidFill>
            <a:srgbClr val="FFFF00"/>
          </a:solidFill>
          <a:ln>
            <a:solidFill>
              <a:schemeClr val="tx1"/>
            </a:solidFill>
          </a:ln>
        </p:spPr>
        <p:txBody>
          <a:bodyPr wrap="square" rtlCol="0">
            <a:spAutoFit/>
          </a:bodyPr>
          <a:lstStyle/>
          <a:p>
            <a:r>
              <a:rPr lang="en-US" sz="3200" b="1" dirty="0"/>
              <a:t>Real vulnerabilities depend on cultural factors. Is there a group or groups in the sub-cultural population that are considered disposable or less than human..?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3" name="Rectangle 2"/>
          <p:cNvSpPr>
            <a:spLocks noChangeArrowheads="1"/>
          </p:cNvSpPr>
          <p:nvPr/>
        </p:nvSpPr>
        <p:spPr bwMode="auto">
          <a:xfrm>
            <a:off x="5867400" y="1028700"/>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4" name="Rectangle 3"/>
          <p:cNvSpPr>
            <a:spLocks noChangeArrowheads="1"/>
          </p:cNvSpPr>
          <p:nvPr/>
        </p:nvSpPr>
        <p:spPr bwMode="auto">
          <a:xfrm>
            <a:off x="3276600" y="762000"/>
            <a:ext cx="4914900" cy="31623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5" name="Rectangle 4"/>
          <p:cNvSpPr>
            <a:spLocks noChangeArrowheads="1"/>
          </p:cNvSpPr>
          <p:nvPr/>
        </p:nvSpPr>
        <p:spPr bwMode="auto">
          <a:xfrm>
            <a:off x="2743200" y="2857500"/>
            <a:ext cx="1828800" cy="22860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6" name="TextBox 5"/>
          <p:cNvSpPr txBox="1"/>
          <p:nvPr/>
        </p:nvSpPr>
        <p:spPr>
          <a:xfrm>
            <a:off x="838200" y="1752600"/>
            <a:ext cx="7620000" cy="3046988"/>
          </a:xfrm>
          <a:prstGeom prst="rect">
            <a:avLst/>
          </a:prstGeom>
          <a:solidFill>
            <a:srgbClr val="FFFF00"/>
          </a:solidFill>
          <a:ln>
            <a:solidFill>
              <a:schemeClr val="tx1"/>
            </a:solidFill>
          </a:ln>
        </p:spPr>
        <p:txBody>
          <a:bodyPr wrap="square" rtlCol="0">
            <a:spAutoFit/>
          </a:bodyPr>
          <a:lstStyle/>
          <a:p>
            <a:r>
              <a:rPr lang="en-US" sz="2400" dirty="0"/>
              <a:t>Numerous research improprieties between 1950 and 1974 in the United States prompted Congressional deliberations about human-subject-research oversight. Congress's first legislation to protect the rights and welfare of human subjects was the National Research Act of 1974, which created the </a:t>
            </a:r>
            <a:r>
              <a:rPr lang="en-US" sz="2400" u="sng" dirty="0"/>
              <a:t>National Commission for Protection of Human Subjects of Biomedical and Behavioral Research</a:t>
            </a:r>
            <a:r>
              <a:rPr lang="en-US" sz="2400" dirty="0"/>
              <a:t>, which issued the Belmont Report.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4" name="Rectangle 3"/>
          <p:cNvSpPr>
            <a:spLocks noChangeArrowheads="1"/>
          </p:cNvSpPr>
          <p:nvPr/>
        </p:nvSpPr>
        <p:spPr bwMode="auto">
          <a:xfrm>
            <a:off x="5744700" y="1409879"/>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5" name="Rectangle 4"/>
          <p:cNvSpPr>
            <a:spLocks noChangeArrowheads="1"/>
          </p:cNvSpPr>
          <p:nvPr/>
        </p:nvSpPr>
        <p:spPr bwMode="auto">
          <a:xfrm>
            <a:off x="3276600" y="1066800"/>
            <a:ext cx="4914900" cy="28575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6" name="Rectangle 5"/>
          <p:cNvSpPr>
            <a:spLocks noChangeArrowheads="1"/>
          </p:cNvSpPr>
          <p:nvPr/>
        </p:nvSpPr>
        <p:spPr bwMode="auto">
          <a:xfrm>
            <a:off x="2743200" y="2857500"/>
            <a:ext cx="1828800" cy="22860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2" name="TextBox 1"/>
          <p:cNvSpPr txBox="1"/>
          <p:nvPr/>
        </p:nvSpPr>
        <p:spPr>
          <a:xfrm>
            <a:off x="446400" y="2685871"/>
            <a:ext cx="8077200" cy="1200329"/>
          </a:xfrm>
          <a:prstGeom prst="rect">
            <a:avLst/>
          </a:prstGeom>
          <a:solidFill>
            <a:srgbClr val="FFFF00"/>
          </a:solidFill>
          <a:ln>
            <a:solidFill>
              <a:schemeClr val="tx1"/>
            </a:solidFill>
          </a:ln>
        </p:spPr>
        <p:txBody>
          <a:bodyPr wrap="square" rtlCol="0">
            <a:spAutoFit/>
          </a:bodyPr>
          <a:lstStyle/>
          <a:p>
            <a:r>
              <a:rPr lang="en-US" sz="3600" b="1" dirty="0"/>
              <a:t>Understanding the function and repair of he human body is an ancient endeavor…</a:t>
            </a:r>
          </a:p>
        </p:txBody>
      </p:sp>
      <p:sp>
        <p:nvSpPr>
          <p:cNvPr id="7" name="TextBox 6"/>
          <p:cNvSpPr txBox="1"/>
          <p:nvPr/>
        </p:nvSpPr>
        <p:spPr>
          <a:xfrm>
            <a:off x="767400" y="2086681"/>
            <a:ext cx="8077200" cy="1754326"/>
          </a:xfrm>
          <a:prstGeom prst="rect">
            <a:avLst/>
          </a:prstGeom>
          <a:solidFill>
            <a:srgbClr val="FFFF00"/>
          </a:solidFill>
          <a:ln>
            <a:solidFill>
              <a:schemeClr val="tx1"/>
            </a:solidFill>
          </a:ln>
        </p:spPr>
        <p:txBody>
          <a:bodyPr wrap="square" rtlCol="0">
            <a:spAutoFit/>
          </a:bodyPr>
          <a:lstStyle/>
          <a:p>
            <a:r>
              <a:rPr lang="en-US" sz="3600" b="1" dirty="0"/>
              <a:t>What guiding principles should govern the conduct of the research on humans to acquire that understanding..?</a:t>
            </a:r>
          </a:p>
        </p:txBody>
      </p:sp>
      <p:sp>
        <p:nvSpPr>
          <p:cNvPr id="9" name="TextBox 8">
            <a:extLst>
              <a:ext uri="{FF2B5EF4-FFF2-40B4-BE49-F238E27FC236}">
                <a16:creationId xmlns:a16="http://schemas.microsoft.com/office/drawing/2014/main" id="{5D3DA5D9-8AFC-49E3-A64A-69CD4AA59495}"/>
              </a:ext>
            </a:extLst>
          </p:cNvPr>
          <p:cNvSpPr txBox="1"/>
          <p:nvPr/>
        </p:nvSpPr>
        <p:spPr>
          <a:xfrm>
            <a:off x="1128075" y="2086681"/>
            <a:ext cx="7239000" cy="2862322"/>
          </a:xfrm>
          <a:prstGeom prst="rect">
            <a:avLst/>
          </a:prstGeom>
          <a:solidFill>
            <a:srgbClr val="FFFF00"/>
          </a:solidFill>
          <a:ln>
            <a:solidFill>
              <a:schemeClr val="tx1"/>
            </a:solidFill>
          </a:ln>
        </p:spPr>
        <p:txBody>
          <a:bodyPr wrap="square" rtlCol="0">
            <a:spAutoFit/>
          </a:bodyPr>
          <a:lstStyle/>
          <a:p>
            <a:r>
              <a:rPr lang="en-US" sz="3600" b="1" dirty="0"/>
              <a:t>The critical role of human participants in medical research is to serve as sources of data needed to assess the value of the research and implement therapies.</a:t>
            </a:r>
          </a:p>
        </p:txBody>
      </p:sp>
      <p:sp>
        <p:nvSpPr>
          <p:cNvPr id="8" name="TextBox 7"/>
          <p:cNvSpPr txBox="1"/>
          <p:nvPr/>
        </p:nvSpPr>
        <p:spPr>
          <a:xfrm>
            <a:off x="76200" y="1577875"/>
            <a:ext cx="9067800" cy="2862322"/>
          </a:xfrm>
          <a:prstGeom prst="rect">
            <a:avLst/>
          </a:prstGeom>
          <a:solidFill>
            <a:srgbClr val="FFFF00"/>
          </a:solidFill>
          <a:ln>
            <a:solidFill>
              <a:schemeClr val="tx1"/>
            </a:solidFill>
          </a:ln>
        </p:spPr>
        <p:txBody>
          <a:bodyPr wrap="square" rtlCol="0">
            <a:spAutoFit/>
          </a:bodyPr>
          <a:lstStyle/>
          <a:p>
            <a:r>
              <a:rPr lang="en-US" sz="3600" b="1" dirty="0"/>
              <a:t>The nature of biomedical engineering is that it will involve the implementation of devices and therapies in humans. It is unavoidable that humans be involved in the research and development of these devices and therapies.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2"/>
                                        </p:tgtEl>
                                        <p:attrNameLst>
                                          <p:attrName>ppt_w</p:attrName>
                                        </p:attrNameLst>
                                      </p:cBhvr>
                                      <p:tavLst>
                                        <p:tav tm="0">
                                          <p:val>
                                            <p:strVal val="ppt_w"/>
                                          </p:val>
                                        </p:tav>
                                        <p:tav tm="100000">
                                          <p:val>
                                            <p:fltVal val="0"/>
                                          </p:val>
                                        </p:tav>
                                      </p:tavLst>
                                    </p:anim>
                                    <p:anim calcmode="lin" valueType="num">
                                      <p:cBhvr>
                                        <p:cTn id="7" dur="500"/>
                                        <p:tgtEl>
                                          <p:spTgt spid="2"/>
                                        </p:tgtEl>
                                        <p:attrNameLst>
                                          <p:attrName>ppt_h</p:attrName>
                                        </p:attrNameLst>
                                      </p:cBhvr>
                                      <p:tavLst>
                                        <p:tav tm="0">
                                          <p:val>
                                            <p:strVal val="ppt_h"/>
                                          </p:val>
                                        </p:tav>
                                        <p:tav tm="100000">
                                          <p:val>
                                            <p:fltVal val="0"/>
                                          </p:val>
                                        </p:tav>
                                      </p:tavLst>
                                    </p:anim>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53"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53"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53" presetClass="entr" presetSubtype="0" fill="hold" grpId="1"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1" animBg="1"/>
      <p:bldP spid="9" grpId="0" animBg="1"/>
      <p:bldP spid="9" grpId="1" animBg="1"/>
      <p:bldP spid="8" grpId="0" animBg="1"/>
      <p:bldP spid="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E16FCC-E046-446F-9552-EF02F0674ABF}"/>
              </a:ext>
            </a:extLst>
          </p:cNvPr>
          <p:cNvPicPr>
            <a:picLocks noChangeAspect="1"/>
          </p:cNvPicPr>
          <p:nvPr/>
        </p:nvPicPr>
        <p:blipFill>
          <a:blip r:embed="rId2"/>
          <a:stretch>
            <a:fillRect/>
          </a:stretch>
        </p:blipFill>
        <p:spPr>
          <a:xfrm>
            <a:off x="1143000" y="712830"/>
            <a:ext cx="6858000" cy="6024785"/>
          </a:xfrm>
          <a:prstGeom prst="rect">
            <a:avLst/>
          </a:prstGeom>
        </p:spPr>
      </p:pic>
      <p:sp>
        <p:nvSpPr>
          <p:cNvPr id="3" name="TextBox 2">
            <a:extLst>
              <a:ext uri="{FF2B5EF4-FFF2-40B4-BE49-F238E27FC236}">
                <a16:creationId xmlns:a16="http://schemas.microsoft.com/office/drawing/2014/main" id="{F0E3107C-8267-4B0F-A957-D732B00BC9E8}"/>
              </a:ext>
            </a:extLst>
          </p:cNvPr>
          <p:cNvSpPr txBox="1"/>
          <p:nvPr/>
        </p:nvSpPr>
        <p:spPr>
          <a:xfrm>
            <a:off x="304800" y="189610"/>
            <a:ext cx="8305800" cy="523220"/>
          </a:xfrm>
          <a:prstGeom prst="rect">
            <a:avLst/>
          </a:prstGeom>
          <a:noFill/>
        </p:spPr>
        <p:txBody>
          <a:bodyPr wrap="square" rtlCol="0">
            <a:spAutoFit/>
          </a:bodyPr>
          <a:lstStyle/>
          <a:p>
            <a:r>
              <a:rPr lang="en-US" sz="2800" b="1" dirty="0"/>
              <a:t>Three Ethical Principals as Outlined in Belmont Report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D3513B-F0C9-43CE-B6A0-132E4E73C6CF}"/>
              </a:ext>
            </a:extLst>
          </p:cNvPr>
          <p:cNvSpPr txBox="1"/>
          <p:nvPr/>
        </p:nvSpPr>
        <p:spPr>
          <a:xfrm>
            <a:off x="457200" y="609600"/>
            <a:ext cx="8229600" cy="1015663"/>
          </a:xfrm>
          <a:prstGeom prst="rect">
            <a:avLst/>
          </a:prstGeom>
          <a:noFill/>
        </p:spPr>
        <p:txBody>
          <a:bodyPr wrap="square" rtlCol="0">
            <a:spAutoFit/>
          </a:bodyPr>
          <a:lstStyle/>
          <a:p>
            <a:r>
              <a:rPr lang="en-US" sz="2000" b="1" dirty="0"/>
              <a:t>Federal agencies have adopted the DHHS regulations, as subsequently amended, as a Common Rule to protect human participants in any research protocol that those agencies sponsor.</a:t>
            </a:r>
          </a:p>
        </p:txBody>
      </p:sp>
      <p:sp>
        <p:nvSpPr>
          <p:cNvPr id="3" name="TextBox 2">
            <a:extLst>
              <a:ext uri="{FF2B5EF4-FFF2-40B4-BE49-F238E27FC236}">
                <a16:creationId xmlns:a16="http://schemas.microsoft.com/office/drawing/2014/main" id="{BEB55ACC-FAC0-4EC5-AE28-410134A940D4}"/>
              </a:ext>
            </a:extLst>
          </p:cNvPr>
          <p:cNvSpPr txBox="1"/>
          <p:nvPr/>
        </p:nvSpPr>
        <p:spPr>
          <a:xfrm>
            <a:off x="533400" y="1625263"/>
            <a:ext cx="8077200" cy="4339650"/>
          </a:xfrm>
          <a:prstGeom prst="rect">
            <a:avLst/>
          </a:prstGeom>
          <a:noFill/>
        </p:spPr>
        <p:txBody>
          <a:bodyPr wrap="square" rtlCol="0">
            <a:spAutoFit/>
          </a:bodyPr>
          <a:lstStyle/>
          <a:p>
            <a:endParaRPr lang="en-US" dirty="0"/>
          </a:p>
          <a:p>
            <a:r>
              <a:rPr lang="en-US" sz="2000" dirty="0"/>
              <a:t>The main elements of the Common Rule include:</a:t>
            </a:r>
          </a:p>
          <a:p>
            <a:endParaRPr lang="en-US" sz="2000" dirty="0"/>
          </a:p>
          <a:p>
            <a:pPr marL="800100" lvl="1" indent="-342900">
              <a:buFont typeface="+mj-lt"/>
              <a:buAutoNum type="arabicPeriod"/>
            </a:pPr>
            <a:r>
              <a:rPr lang="en-US" sz="2000" dirty="0"/>
              <a:t>requirements for assuring compliance by research institutions</a:t>
            </a:r>
          </a:p>
          <a:p>
            <a:pPr marL="800100" lvl="1" indent="-342900">
              <a:buFont typeface="+mj-lt"/>
              <a:buAutoNum type="arabicPeriod"/>
            </a:pPr>
            <a:endParaRPr lang="en-US" sz="2000" dirty="0"/>
          </a:p>
          <a:p>
            <a:pPr marL="800100" lvl="1" indent="-342900">
              <a:buFont typeface="+mj-lt"/>
              <a:buAutoNum type="arabicPeriod"/>
            </a:pPr>
            <a:r>
              <a:rPr lang="en-US" sz="2000" dirty="0"/>
              <a:t>requirements for researchers obtaining and documenting informed consent</a:t>
            </a:r>
          </a:p>
          <a:p>
            <a:pPr marL="800100" lvl="1" indent="-342900">
              <a:buFont typeface="+mj-lt"/>
              <a:buAutoNum type="arabicPeriod"/>
            </a:pPr>
            <a:endParaRPr lang="en-US" sz="2000" dirty="0"/>
          </a:p>
          <a:p>
            <a:pPr marL="800100" lvl="1" indent="-342900">
              <a:buFont typeface="+mj-lt"/>
              <a:buAutoNum type="arabicPeriod"/>
            </a:pPr>
            <a:r>
              <a:rPr lang="en-US" sz="2000" dirty="0"/>
              <a:t>requirements for Institutional Review Board (IRB) membership, function, operations, review of research, and record keeping</a:t>
            </a:r>
          </a:p>
          <a:p>
            <a:pPr marL="800100" lvl="1" indent="-342900">
              <a:buFont typeface="+mj-lt"/>
              <a:buAutoNum type="arabicPeriod"/>
            </a:pPr>
            <a:endParaRPr lang="en-US" sz="2000" dirty="0"/>
          </a:p>
          <a:p>
            <a:pPr marL="800100" lvl="1" indent="-342900">
              <a:buFont typeface="+mj-lt"/>
              <a:buAutoNum type="arabicPeriod"/>
            </a:pPr>
            <a:r>
              <a:rPr lang="en-US" sz="2000" dirty="0"/>
              <a:t>additional protection for certain vulnerable research subjects – pregnant women, prisoners, and children</a:t>
            </a:r>
          </a:p>
          <a:p>
            <a:endParaRPr lang="en-US" dirty="0"/>
          </a:p>
        </p:txBody>
      </p:sp>
    </p:spTree>
    <p:extLst>
      <p:ext uri="{BB962C8B-B14F-4D97-AF65-F5344CB8AC3E}">
        <p14:creationId xmlns:p14="http://schemas.microsoft.com/office/powerpoint/2010/main" val="3536753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628650" y="528638"/>
            <a:ext cx="7886700" cy="58007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762000"/>
            <a:ext cx="4038600" cy="707886"/>
          </a:xfrm>
          <a:prstGeom prst="rect">
            <a:avLst/>
          </a:prstGeom>
          <a:noFill/>
        </p:spPr>
        <p:txBody>
          <a:bodyPr wrap="square" rtlCol="0">
            <a:spAutoFit/>
          </a:bodyPr>
          <a:lstStyle/>
          <a:p>
            <a:pPr algn="ctr"/>
            <a:r>
              <a:rPr lang="en-US" sz="4000" b="1" dirty="0"/>
              <a:t>Informed Consent</a:t>
            </a:r>
          </a:p>
        </p:txBody>
      </p:sp>
      <p:sp>
        <p:nvSpPr>
          <p:cNvPr id="3" name="TextBox 2"/>
          <p:cNvSpPr txBox="1"/>
          <p:nvPr/>
        </p:nvSpPr>
        <p:spPr>
          <a:xfrm>
            <a:off x="838200" y="1828800"/>
            <a:ext cx="7543800" cy="3416320"/>
          </a:xfrm>
          <a:prstGeom prst="rect">
            <a:avLst/>
          </a:prstGeom>
          <a:noFill/>
        </p:spPr>
        <p:txBody>
          <a:bodyPr wrap="square" rtlCol="0">
            <a:spAutoFit/>
          </a:bodyPr>
          <a:lstStyle/>
          <a:p>
            <a:pPr marL="457200" indent="-457200">
              <a:buFont typeface="Arial" pitchFamily="34" charset="0"/>
              <a:buChar char="•"/>
            </a:pPr>
            <a:r>
              <a:rPr lang="en-US" sz="2400" dirty="0"/>
              <a:t>Information: human research subjects must be given sufficient information.</a:t>
            </a:r>
          </a:p>
          <a:p>
            <a:pPr marL="457200" indent="-457200">
              <a:buFont typeface="Arial" pitchFamily="34" charset="0"/>
              <a:buChar char="•"/>
            </a:pPr>
            <a:endParaRPr lang="en-US" sz="2400" dirty="0"/>
          </a:p>
          <a:p>
            <a:pPr marL="457200" indent="-457200">
              <a:buFont typeface="Arial" pitchFamily="34" charset="0"/>
              <a:buChar char="•"/>
            </a:pPr>
            <a:r>
              <a:rPr lang="en-US" sz="2400" dirty="0"/>
              <a:t>Comprehension: it is the responsibility of the research to make sure that the subject is able to comprehend the information.</a:t>
            </a:r>
          </a:p>
          <a:p>
            <a:pPr marL="457200" indent="-457200">
              <a:buFont typeface="Arial" pitchFamily="34" charset="0"/>
              <a:buChar char="•"/>
            </a:pPr>
            <a:endParaRPr lang="en-US" sz="2400" dirty="0"/>
          </a:p>
          <a:p>
            <a:pPr marL="457200" indent="-457200">
              <a:buFont typeface="Arial" pitchFamily="34" charset="0"/>
              <a:buChar char="•"/>
            </a:pPr>
            <a:r>
              <a:rPr lang="en-US" sz="2400" dirty="0"/>
              <a:t>Voluntariness: an agreement to participate in research constitutes a valid consent only if voluntarily given.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620000" cy="707886"/>
          </a:xfrm>
          <a:prstGeom prst="rect">
            <a:avLst/>
          </a:prstGeom>
          <a:noFill/>
        </p:spPr>
        <p:txBody>
          <a:bodyPr wrap="square" rtlCol="0">
            <a:spAutoFit/>
          </a:bodyPr>
          <a:lstStyle/>
          <a:p>
            <a:pPr algn="ctr"/>
            <a:r>
              <a:rPr lang="en-US" sz="4000" b="1" dirty="0"/>
              <a:t>Assessment of Risks and Benefits</a:t>
            </a:r>
          </a:p>
        </p:txBody>
      </p:sp>
      <p:sp>
        <p:nvSpPr>
          <p:cNvPr id="3" name="TextBox 2"/>
          <p:cNvSpPr txBox="1"/>
          <p:nvPr/>
        </p:nvSpPr>
        <p:spPr>
          <a:xfrm>
            <a:off x="609600" y="2057400"/>
            <a:ext cx="7696200" cy="3416320"/>
          </a:xfrm>
          <a:prstGeom prst="rect">
            <a:avLst/>
          </a:prstGeom>
          <a:noFill/>
        </p:spPr>
        <p:txBody>
          <a:bodyPr wrap="square" rtlCol="0">
            <a:spAutoFit/>
          </a:bodyPr>
          <a:lstStyle/>
          <a:p>
            <a:pPr marL="457200" indent="-457200">
              <a:buFont typeface="Arial" pitchFamily="34" charset="0"/>
              <a:buChar char="•"/>
            </a:pPr>
            <a:r>
              <a:rPr lang="en-US" sz="2400" dirty="0"/>
              <a:t>Nature and scope of risks and benefits: The assessment of risk and benefit must not only include the individual subjects, but also the families of the individual subjects and the society at large.</a:t>
            </a:r>
          </a:p>
          <a:p>
            <a:pPr marL="457200" indent="-457200">
              <a:buFont typeface="Arial" pitchFamily="34" charset="0"/>
              <a:buChar char="•"/>
            </a:pPr>
            <a:endParaRPr lang="en-US" sz="2400" dirty="0"/>
          </a:p>
          <a:p>
            <a:pPr marL="457200" indent="-457200">
              <a:buFont typeface="Arial" pitchFamily="34" charset="0"/>
              <a:buChar char="•"/>
            </a:pPr>
            <a:r>
              <a:rPr lang="en-US" sz="2400" dirty="0"/>
              <a:t>Systematic assessment of risks and benefits: the researcher’s estimates of probability of harm or benefits must be reasonable as judged known facts and/or other available studies.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762000"/>
            <a:ext cx="7620000" cy="707886"/>
          </a:xfrm>
          <a:prstGeom prst="rect">
            <a:avLst/>
          </a:prstGeom>
          <a:noFill/>
        </p:spPr>
        <p:txBody>
          <a:bodyPr wrap="square" rtlCol="0">
            <a:spAutoFit/>
          </a:bodyPr>
          <a:lstStyle/>
          <a:p>
            <a:pPr algn="ctr"/>
            <a:r>
              <a:rPr lang="en-US" sz="4000" b="1" dirty="0"/>
              <a:t>Justice in the Selection of Subjects</a:t>
            </a:r>
          </a:p>
        </p:txBody>
      </p:sp>
      <p:sp>
        <p:nvSpPr>
          <p:cNvPr id="4" name="TextBox 3"/>
          <p:cNvSpPr txBox="1"/>
          <p:nvPr/>
        </p:nvSpPr>
        <p:spPr>
          <a:xfrm>
            <a:off x="762000" y="2057400"/>
            <a:ext cx="7543800" cy="3416320"/>
          </a:xfrm>
          <a:prstGeom prst="rect">
            <a:avLst/>
          </a:prstGeom>
          <a:noFill/>
        </p:spPr>
        <p:txBody>
          <a:bodyPr wrap="square" rtlCol="0">
            <a:spAutoFit/>
          </a:bodyPr>
          <a:lstStyle/>
          <a:p>
            <a:pPr marL="457200" indent="-457200">
              <a:buFont typeface="Arial" pitchFamily="34" charset="0"/>
              <a:buChar char="•"/>
            </a:pPr>
            <a:r>
              <a:rPr lang="en-US" sz="2400" dirty="0"/>
              <a:t>Individual justice in the selection of subjects would require that researchers exhibit fairness: thus, they should not offer potentially beneficial research only to some patients, who are in their favor, or select only "undesirable" persons for risky research.</a:t>
            </a:r>
          </a:p>
          <a:p>
            <a:pPr marL="457200" indent="-457200">
              <a:buFont typeface="Arial" pitchFamily="34" charset="0"/>
              <a:buChar char="•"/>
            </a:pPr>
            <a:endParaRPr lang="en-US" sz="2400" dirty="0"/>
          </a:p>
          <a:p>
            <a:pPr marL="457200" indent="-457200">
              <a:buFont typeface="Arial" pitchFamily="34" charset="0"/>
              <a:buChar char="•"/>
            </a:pPr>
            <a:r>
              <a:rPr lang="en-US" sz="2400" dirty="0"/>
              <a:t>Social justice requires that distinction be drawn between classes of subjects that ought, and ought not, to participate in any particular kind of research.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1028700"/>
            <a:ext cx="8724900" cy="4762500"/>
            <a:chOff x="228600" y="1028700"/>
            <a:chExt cx="8724900" cy="4762500"/>
          </a:xfrm>
        </p:grpSpPr>
        <p:sp>
          <p:nvSpPr>
            <p:cNvPr id="3" name="Rectangle 2"/>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4" name="Rectangle 3"/>
            <p:cNvSpPr>
              <a:spLocks noChangeArrowheads="1"/>
            </p:cNvSpPr>
            <p:nvPr/>
          </p:nvSpPr>
          <p:spPr bwMode="auto">
            <a:xfrm>
              <a:off x="5867400" y="1028700"/>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5" name="Rectangle 4"/>
            <p:cNvSpPr>
              <a:spLocks noChangeArrowheads="1"/>
            </p:cNvSpPr>
            <p:nvPr/>
          </p:nvSpPr>
          <p:spPr bwMode="auto">
            <a:xfrm>
              <a:off x="3276600" y="2019300"/>
              <a:ext cx="4914900" cy="19050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6" name="Rectangle 5"/>
            <p:cNvSpPr>
              <a:spLocks noChangeArrowheads="1"/>
            </p:cNvSpPr>
            <p:nvPr/>
          </p:nvSpPr>
          <p:spPr bwMode="auto">
            <a:xfrm>
              <a:off x="2743200" y="2857500"/>
              <a:ext cx="1828800" cy="22860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grpSp>
      <p:sp>
        <p:nvSpPr>
          <p:cNvPr id="2" name="TextBox 1"/>
          <p:cNvSpPr txBox="1"/>
          <p:nvPr/>
        </p:nvSpPr>
        <p:spPr>
          <a:xfrm>
            <a:off x="1066800" y="2895600"/>
            <a:ext cx="6781800" cy="707886"/>
          </a:xfrm>
          <a:prstGeom prst="rect">
            <a:avLst/>
          </a:prstGeom>
          <a:solidFill>
            <a:srgbClr val="FFFF00"/>
          </a:solidFill>
          <a:ln>
            <a:solidFill>
              <a:schemeClr val="tx1"/>
            </a:solidFill>
          </a:ln>
        </p:spPr>
        <p:txBody>
          <a:bodyPr wrap="square" rtlCol="0">
            <a:spAutoFit/>
          </a:bodyPr>
          <a:lstStyle/>
          <a:p>
            <a:pPr algn="ctr"/>
            <a:r>
              <a:rPr lang="en-US" sz="4000" b="1" dirty="0"/>
              <a:t>Does that solve the problem..?</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1512A5-4715-418D-A885-FBF8EA1B8333}"/>
              </a:ext>
            </a:extLst>
          </p:cNvPr>
          <p:cNvPicPr>
            <a:picLocks noChangeAspect="1"/>
          </p:cNvPicPr>
          <p:nvPr/>
        </p:nvPicPr>
        <p:blipFill>
          <a:blip r:embed="rId2"/>
          <a:stretch>
            <a:fillRect/>
          </a:stretch>
        </p:blipFill>
        <p:spPr>
          <a:xfrm>
            <a:off x="304800" y="762000"/>
            <a:ext cx="8534400" cy="1866900"/>
          </a:xfrm>
          <a:prstGeom prst="rect">
            <a:avLst/>
          </a:prstGeom>
          <a:ln>
            <a:solidFill>
              <a:schemeClr val="tx1"/>
            </a:solidFill>
          </a:ln>
        </p:spPr>
      </p:pic>
      <p:pic>
        <p:nvPicPr>
          <p:cNvPr id="5" name="Picture 4">
            <a:extLst>
              <a:ext uri="{FF2B5EF4-FFF2-40B4-BE49-F238E27FC236}">
                <a16:creationId xmlns:a16="http://schemas.microsoft.com/office/drawing/2014/main" id="{5F1A98C2-FA68-4012-B2B9-E7A71BA35C0A}"/>
              </a:ext>
            </a:extLst>
          </p:cNvPr>
          <p:cNvPicPr>
            <a:picLocks noChangeAspect="1"/>
          </p:cNvPicPr>
          <p:nvPr/>
        </p:nvPicPr>
        <p:blipFill>
          <a:blip r:embed="rId3"/>
          <a:stretch>
            <a:fillRect/>
          </a:stretch>
        </p:blipFill>
        <p:spPr>
          <a:xfrm>
            <a:off x="1447800" y="2514600"/>
            <a:ext cx="7296538" cy="3123539"/>
          </a:xfrm>
          <a:prstGeom prst="rect">
            <a:avLst/>
          </a:prstGeom>
          <a:ln>
            <a:solidFill>
              <a:schemeClr val="tx1"/>
            </a:solidFill>
          </a:ln>
        </p:spPr>
      </p:pic>
      <p:sp>
        <p:nvSpPr>
          <p:cNvPr id="6" name="TextBox 5">
            <a:extLst>
              <a:ext uri="{FF2B5EF4-FFF2-40B4-BE49-F238E27FC236}">
                <a16:creationId xmlns:a16="http://schemas.microsoft.com/office/drawing/2014/main" id="{7F180256-93D4-475F-B942-375F08BCF4B9}"/>
              </a:ext>
            </a:extLst>
          </p:cNvPr>
          <p:cNvSpPr txBox="1"/>
          <p:nvPr/>
        </p:nvSpPr>
        <p:spPr>
          <a:xfrm>
            <a:off x="1583531" y="6248400"/>
            <a:ext cx="2759869" cy="215444"/>
          </a:xfrm>
          <a:prstGeom prst="rect">
            <a:avLst/>
          </a:prstGeom>
          <a:noFill/>
        </p:spPr>
        <p:txBody>
          <a:bodyPr wrap="square" rtlCol="0">
            <a:spAutoFit/>
          </a:bodyPr>
          <a:lstStyle/>
          <a:p>
            <a:r>
              <a:rPr lang="en-US" sz="800" dirty="0">
                <a:hlinkClick r:id="rId4"/>
              </a:rPr>
              <a:t>https://jme.bmj.com/content/medethics/34/3/180.full.pdf</a:t>
            </a:r>
            <a:r>
              <a:rPr lang="en-US" sz="800" dirty="0"/>
              <a:t> </a:t>
            </a:r>
          </a:p>
        </p:txBody>
      </p:sp>
    </p:spTree>
    <p:extLst>
      <p:ext uri="{BB962C8B-B14F-4D97-AF65-F5344CB8AC3E}">
        <p14:creationId xmlns:p14="http://schemas.microsoft.com/office/powerpoint/2010/main" val="1471037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1028700"/>
            <a:ext cx="8724900" cy="4762500"/>
            <a:chOff x="228600" y="1028700"/>
            <a:chExt cx="8724900" cy="4762500"/>
          </a:xfrm>
        </p:grpSpPr>
        <p:sp>
          <p:nvSpPr>
            <p:cNvPr id="3" name="Rectangle 2"/>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4" name="Rectangle 3"/>
            <p:cNvSpPr>
              <a:spLocks noChangeArrowheads="1"/>
            </p:cNvSpPr>
            <p:nvPr/>
          </p:nvSpPr>
          <p:spPr bwMode="auto">
            <a:xfrm>
              <a:off x="5867400" y="1028700"/>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5" name="Rectangle 4"/>
            <p:cNvSpPr>
              <a:spLocks noChangeArrowheads="1"/>
            </p:cNvSpPr>
            <p:nvPr/>
          </p:nvSpPr>
          <p:spPr bwMode="auto">
            <a:xfrm>
              <a:off x="3276600" y="2019300"/>
              <a:ext cx="4914900" cy="19050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6" name="Rectangle 5"/>
            <p:cNvSpPr>
              <a:spLocks noChangeArrowheads="1"/>
            </p:cNvSpPr>
            <p:nvPr/>
          </p:nvSpPr>
          <p:spPr bwMode="auto">
            <a:xfrm>
              <a:off x="2743200" y="2857500"/>
              <a:ext cx="1828800" cy="27051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grpSp>
      <p:sp>
        <p:nvSpPr>
          <p:cNvPr id="2" name="TextBox 1"/>
          <p:cNvSpPr txBox="1"/>
          <p:nvPr/>
        </p:nvSpPr>
        <p:spPr>
          <a:xfrm>
            <a:off x="381000" y="2362200"/>
            <a:ext cx="8382000" cy="2308324"/>
          </a:xfrm>
          <a:prstGeom prst="rect">
            <a:avLst/>
          </a:prstGeom>
          <a:solidFill>
            <a:srgbClr val="FFFF00"/>
          </a:solidFill>
          <a:ln>
            <a:solidFill>
              <a:schemeClr val="tx1"/>
            </a:solidFill>
          </a:ln>
        </p:spPr>
        <p:txBody>
          <a:bodyPr wrap="square" rtlCol="0">
            <a:spAutoFit/>
          </a:bodyPr>
          <a:lstStyle/>
          <a:p>
            <a:r>
              <a:rPr lang="en-US" sz="2400" b="1" dirty="0"/>
              <a:t>The risk of harm in human medical research and the application  of medical technology can never be underestimated. All medical research and medical technology is well intended, but that is not always the ultimate outcome. Anticipating benefits and assessing problems must be done with integrity. Addressing this issue requires constant vigilance..!</a:t>
            </a:r>
          </a:p>
        </p:txBody>
      </p:sp>
      <p:cxnSp>
        <p:nvCxnSpPr>
          <p:cNvPr id="9" name="Straight Connector 8">
            <a:extLst>
              <a:ext uri="{FF2B5EF4-FFF2-40B4-BE49-F238E27FC236}">
                <a16:creationId xmlns:a16="http://schemas.microsoft.com/office/drawing/2014/main" id="{8821D868-1FFD-456A-884A-8B6543AC2448}"/>
              </a:ext>
            </a:extLst>
          </p:cNvPr>
          <p:cNvCxnSpPr/>
          <p:nvPr/>
        </p:nvCxnSpPr>
        <p:spPr>
          <a:xfrm>
            <a:off x="6629400" y="4210050"/>
            <a:ext cx="1981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6F087F4-8E9C-4358-82C0-4E199BE4805F}"/>
              </a:ext>
            </a:extLst>
          </p:cNvPr>
          <p:cNvCxnSpPr>
            <a:cxnSpLocks/>
          </p:cNvCxnSpPr>
          <p:nvPr/>
        </p:nvCxnSpPr>
        <p:spPr>
          <a:xfrm>
            <a:off x="533400" y="4554750"/>
            <a:ext cx="4319400" cy="244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1028700"/>
            <a:ext cx="8724900" cy="4762500"/>
            <a:chOff x="228600" y="1028700"/>
            <a:chExt cx="8724900" cy="4762500"/>
          </a:xfrm>
        </p:grpSpPr>
        <p:sp>
          <p:nvSpPr>
            <p:cNvPr id="3" name="Rectangle 2"/>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4" name="Rectangle 3"/>
            <p:cNvSpPr>
              <a:spLocks noChangeArrowheads="1"/>
            </p:cNvSpPr>
            <p:nvPr/>
          </p:nvSpPr>
          <p:spPr bwMode="auto">
            <a:xfrm>
              <a:off x="5867400" y="1028700"/>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5" name="Rectangle 4"/>
            <p:cNvSpPr>
              <a:spLocks noChangeArrowheads="1"/>
            </p:cNvSpPr>
            <p:nvPr/>
          </p:nvSpPr>
          <p:spPr bwMode="auto">
            <a:xfrm>
              <a:off x="3276600" y="2019300"/>
              <a:ext cx="4914900" cy="19050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6" name="Rectangle 5"/>
            <p:cNvSpPr>
              <a:spLocks noChangeArrowheads="1"/>
            </p:cNvSpPr>
            <p:nvPr/>
          </p:nvSpPr>
          <p:spPr bwMode="auto">
            <a:xfrm>
              <a:off x="2743200" y="2857500"/>
              <a:ext cx="1828800" cy="22860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grpSp>
      <p:sp>
        <p:nvSpPr>
          <p:cNvPr id="2" name="TextBox 1"/>
          <p:cNvSpPr txBox="1"/>
          <p:nvPr/>
        </p:nvSpPr>
        <p:spPr>
          <a:xfrm>
            <a:off x="952500" y="2166997"/>
            <a:ext cx="6934200" cy="1569660"/>
          </a:xfrm>
          <a:prstGeom prst="rect">
            <a:avLst/>
          </a:prstGeom>
          <a:solidFill>
            <a:srgbClr val="FFFF00"/>
          </a:solidFill>
          <a:ln>
            <a:solidFill>
              <a:schemeClr val="tx1"/>
            </a:solidFill>
          </a:ln>
        </p:spPr>
        <p:txBody>
          <a:bodyPr wrap="square" rtlCol="0">
            <a:spAutoFit/>
          </a:bodyPr>
          <a:lstStyle/>
          <a:p>
            <a:pPr marL="742950" indent="-742950">
              <a:buFont typeface="Arial" panose="020B0604020202020204" pitchFamily="34" charset="0"/>
              <a:buChar char="•"/>
            </a:pPr>
            <a:r>
              <a:rPr lang="en-US" sz="3200" b="1" dirty="0"/>
              <a:t>The placebo paradox</a:t>
            </a:r>
          </a:p>
          <a:p>
            <a:pPr marL="742950" indent="-742950">
              <a:buFont typeface="Arial" panose="020B0604020202020204" pitchFamily="34" charset="0"/>
              <a:buChar char="•"/>
            </a:pPr>
            <a:r>
              <a:rPr lang="en-US" sz="3200" b="1"/>
              <a:t>Cultural </a:t>
            </a:r>
            <a:r>
              <a:rPr lang="en-US" sz="3200" b="1" dirty="0"/>
              <a:t>role of doctors</a:t>
            </a:r>
          </a:p>
          <a:p>
            <a:pPr marL="742950" indent="-742950">
              <a:buFont typeface="Arial" panose="020B0604020202020204" pitchFamily="34" charset="0"/>
              <a:buChar char="•"/>
            </a:pPr>
            <a:r>
              <a:rPr lang="en-US" sz="3200" b="1" dirty="0"/>
              <a:t>The “greater good” dilemma</a:t>
            </a:r>
          </a:p>
        </p:txBody>
      </p:sp>
      <p:sp>
        <p:nvSpPr>
          <p:cNvPr id="8" name="TextBox 7">
            <a:extLst>
              <a:ext uri="{FF2B5EF4-FFF2-40B4-BE49-F238E27FC236}">
                <a16:creationId xmlns:a16="http://schemas.microsoft.com/office/drawing/2014/main" id="{13D51D69-B79D-4578-9886-111B333A22E1}"/>
              </a:ext>
            </a:extLst>
          </p:cNvPr>
          <p:cNvSpPr txBox="1"/>
          <p:nvPr/>
        </p:nvSpPr>
        <p:spPr>
          <a:xfrm>
            <a:off x="476250" y="663233"/>
            <a:ext cx="6934200" cy="584775"/>
          </a:xfrm>
          <a:prstGeom prst="rect">
            <a:avLst/>
          </a:prstGeom>
          <a:solidFill>
            <a:srgbClr val="FFFF00"/>
          </a:solidFill>
          <a:ln>
            <a:solidFill>
              <a:schemeClr val="tx1"/>
            </a:solidFill>
          </a:ln>
        </p:spPr>
        <p:txBody>
          <a:bodyPr wrap="square" rtlCol="0">
            <a:spAutoFit/>
          </a:bodyPr>
          <a:lstStyle/>
          <a:p>
            <a:r>
              <a:rPr lang="en-US" sz="3200" b="1" dirty="0"/>
              <a:t>Sometimes it’s not so straightforward…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2"/>
          <p:cNvSpPr txBox="1">
            <a:spLocks noChangeArrowheads="1"/>
          </p:cNvSpPr>
          <p:nvPr/>
        </p:nvSpPr>
        <p:spPr bwMode="auto">
          <a:xfrm>
            <a:off x="1371600" y="2057400"/>
            <a:ext cx="6248400" cy="2708275"/>
          </a:xfrm>
          <a:prstGeom prst="rect">
            <a:avLst/>
          </a:prstGeom>
          <a:solidFill>
            <a:srgbClr val="FFFF99"/>
          </a:solidFill>
          <a:ln w="9525">
            <a:solidFill>
              <a:schemeClr val="tx1"/>
            </a:solidFill>
            <a:miter lim="800000"/>
            <a:headEnd/>
            <a:tailEnd/>
          </a:ln>
        </p:spPr>
        <p:txBody>
          <a:bodyPr>
            <a:spAutoFit/>
          </a:bodyPr>
          <a:lstStyle/>
          <a:p>
            <a:r>
              <a:rPr lang="en-US" altLang="en-US" b="1"/>
              <a:t>Ethics vs. morals</a:t>
            </a:r>
          </a:p>
          <a:p>
            <a:r>
              <a:rPr lang="en-US" altLang="en-US" b="1"/>
              <a:t>Morals </a:t>
            </a:r>
            <a:r>
              <a:rPr lang="en-US" altLang="en-US"/>
              <a:t>are the principles on which one’s judgments of right and wrong are based. </a:t>
            </a:r>
            <a:r>
              <a:rPr lang="en-US" altLang="en-US" b="1"/>
              <a:t>Ethics </a:t>
            </a:r>
            <a:r>
              <a:rPr lang="en-US" altLang="en-US"/>
              <a:t>are principles of right conduct. So the two </a:t>
            </a:r>
            <a:r>
              <a:rPr lang="en-US" altLang="en-US" u="sng">
                <a:hlinkClick r:id="rId2"/>
              </a:rPr>
              <a:t>nouns</a:t>
            </a:r>
            <a:r>
              <a:rPr lang="en-US" altLang="en-US"/>
              <a:t> are closely related and are often interchangeable. The main difference is that morals are more abstract, subjective, and often personal or religion-based, while ethics are more practical, conceived as shared principles promoting fairness in social and business interactions. </a:t>
            </a:r>
          </a:p>
          <a:p>
            <a:r>
              <a:rPr lang="en-US" altLang="en-US" sz="800"/>
              <a:t>http://grammarist.com/usage/ethics-morals/</a:t>
            </a:r>
          </a:p>
        </p:txBody>
      </p:sp>
      <p:pic>
        <p:nvPicPr>
          <p:cNvPr id="1026" name="Picture 2"/>
          <p:cNvPicPr>
            <a:picLocks noChangeAspect="1" noChangeArrowheads="1"/>
          </p:cNvPicPr>
          <p:nvPr/>
        </p:nvPicPr>
        <p:blipFill>
          <a:blip r:embed="rId3" cstate="print"/>
          <a:srcRect/>
          <a:stretch>
            <a:fillRect/>
          </a:stretch>
        </p:blipFill>
        <p:spPr bwMode="auto">
          <a:xfrm>
            <a:off x="970466" y="762000"/>
            <a:ext cx="7203067" cy="510873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914400" y="1752600"/>
            <a:ext cx="7162800" cy="4880954"/>
          </a:xfrm>
          <a:prstGeom prst="rect">
            <a:avLst/>
          </a:prstGeom>
          <a:noFill/>
          <a:ln w="9525">
            <a:noFill/>
            <a:miter lim="800000"/>
            <a:headEnd/>
            <a:tailEnd/>
          </a:ln>
        </p:spPr>
      </p:pic>
      <p:sp>
        <p:nvSpPr>
          <p:cNvPr id="6" name="Oval 5"/>
          <p:cNvSpPr/>
          <p:nvPr/>
        </p:nvSpPr>
        <p:spPr>
          <a:xfrm>
            <a:off x="1066800" y="4343400"/>
            <a:ext cx="3429000" cy="1219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500" fill="hold"/>
                                        <p:tgtEl>
                                          <p:spTgt spid="1027"/>
                                        </p:tgtEl>
                                        <p:attrNameLst>
                                          <p:attrName>ppt_w</p:attrName>
                                        </p:attrNameLst>
                                      </p:cBhvr>
                                      <p:tavLst>
                                        <p:tav tm="0">
                                          <p:val>
                                            <p:fltVal val="0"/>
                                          </p:val>
                                        </p:tav>
                                        <p:tav tm="100000">
                                          <p:val>
                                            <p:strVal val="#ppt_w"/>
                                          </p:val>
                                        </p:tav>
                                      </p:tavLst>
                                    </p:anim>
                                    <p:anim calcmode="lin" valueType="num">
                                      <p:cBhvr>
                                        <p:cTn id="22" dur="500" fill="hold"/>
                                        <p:tgtEl>
                                          <p:spTgt spid="1027"/>
                                        </p:tgtEl>
                                        <p:attrNameLst>
                                          <p:attrName>ppt_h</p:attrName>
                                        </p:attrNameLst>
                                      </p:cBhvr>
                                      <p:tavLst>
                                        <p:tav tm="0">
                                          <p:val>
                                            <p:fltVal val="0"/>
                                          </p:val>
                                        </p:tav>
                                        <p:tav tm="100000">
                                          <p:val>
                                            <p:strVal val="#ppt_h"/>
                                          </p:val>
                                        </p:tav>
                                      </p:tavLst>
                                    </p:anim>
                                    <p:animEffect transition="in" filter="fade">
                                      <p:cBhvr>
                                        <p:cTn id="23" dur="500"/>
                                        <p:tgtEl>
                                          <p:spTgt spid="1027"/>
                                        </p:tgtEl>
                                      </p:cBhvr>
                                    </p:animEffect>
                                  </p:childTnLst>
                                </p:cTn>
                              </p:par>
                              <p:par>
                                <p:cTn id="24" presetID="53" presetClass="exit" presetSubtype="0" fill="hold" grpId="1" nodeType="withEffect">
                                  <p:stCondLst>
                                    <p:cond delay="0"/>
                                  </p:stCondLst>
                                  <p:childTnLst>
                                    <p:anim calcmode="lin" valueType="num">
                                      <p:cBhvr>
                                        <p:cTn id="25" dur="500"/>
                                        <p:tgtEl>
                                          <p:spTgt spid="6"/>
                                        </p:tgtEl>
                                        <p:attrNameLst>
                                          <p:attrName>ppt_w</p:attrName>
                                        </p:attrNameLst>
                                      </p:cBhvr>
                                      <p:tavLst>
                                        <p:tav tm="0">
                                          <p:val>
                                            <p:strVal val="ppt_w"/>
                                          </p:val>
                                        </p:tav>
                                        <p:tav tm="100000">
                                          <p:val>
                                            <p:fltVal val="0"/>
                                          </p:val>
                                        </p:tav>
                                      </p:tavLst>
                                    </p:anim>
                                    <p:anim calcmode="lin" valueType="num">
                                      <p:cBhvr>
                                        <p:cTn id="26" dur="500"/>
                                        <p:tgtEl>
                                          <p:spTgt spid="6"/>
                                        </p:tgtEl>
                                        <p:attrNameLst>
                                          <p:attrName>ppt_h</p:attrName>
                                        </p:attrNameLst>
                                      </p:cBhvr>
                                      <p:tavLst>
                                        <p:tav tm="0">
                                          <p:val>
                                            <p:strVal val="ppt_h"/>
                                          </p:val>
                                        </p:tav>
                                        <p:tav tm="100000">
                                          <p:val>
                                            <p:fltVal val="0"/>
                                          </p:val>
                                        </p:tav>
                                      </p:tavLst>
                                    </p:anim>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4"/>
          <p:cNvSpPr txBox="1">
            <a:spLocks noChangeArrowheads="1"/>
          </p:cNvSpPr>
          <p:nvPr/>
        </p:nvSpPr>
        <p:spPr bwMode="auto">
          <a:xfrm>
            <a:off x="609600" y="1752600"/>
            <a:ext cx="7924800" cy="1190625"/>
          </a:xfrm>
          <a:prstGeom prst="rect">
            <a:avLst/>
          </a:prstGeom>
          <a:noFill/>
          <a:ln w="9525">
            <a:noFill/>
            <a:miter lim="800000"/>
            <a:headEnd/>
            <a:tailEnd/>
          </a:ln>
        </p:spPr>
        <p:txBody>
          <a:bodyPr>
            <a:spAutoFit/>
          </a:bodyPr>
          <a:lstStyle/>
          <a:p>
            <a:pPr>
              <a:spcBef>
                <a:spcPct val="50000"/>
              </a:spcBef>
            </a:pPr>
            <a:r>
              <a:rPr lang="en-US" altLang="en-US"/>
              <a:t>Senator Conrad Burns, a Montana Republican, reminded fellow senators of a 2004 report by the National Academies on intentional human dosing with pesticides which found "that in certain cases the societal benefits of such studies outweigh the risks."</a:t>
            </a:r>
          </a:p>
        </p:txBody>
      </p:sp>
      <p:sp>
        <p:nvSpPr>
          <p:cNvPr id="64515" name="Text Box 5">
            <a:hlinkClick r:id="rId3"/>
          </p:cNvPr>
          <p:cNvSpPr txBox="1">
            <a:spLocks noChangeArrowheads="1"/>
          </p:cNvSpPr>
          <p:nvPr/>
        </p:nvSpPr>
        <p:spPr bwMode="auto">
          <a:xfrm>
            <a:off x="533400" y="533400"/>
            <a:ext cx="8001000" cy="831850"/>
          </a:xfrm>
          <a:prstGeom prst="rect">
            <a:avLst/>
          </a:prstGeom>
          <a:solidFill>
            <a:schemeClr val="accent1"/>
          </a:solidFill>
          <a:ln w="9525">
            <a:solidFill>
              <a:srgbClr val="FF0000"/>
            </a:solidFill>
            <a:miter lim="800000"/>
            <a:headEnd/>
            <a:tailEnd/>
          </a:ln>
        </p:spPr>
        <p:txBody>
          <a:bodyPr>
            <a:spAutoFit/>
          </a:bodyPr>
          <a:lstStyle/>
          <a:p>
            <a:pPr algn="ctr">
              <a:spcBef>
                <a:spcPct val="50000"/>
              </a:spcBef>
            </a:pPr>
            <a:r>
              <a:rPr lang="en-US" altLang="en-US" sz="2400" b="1"/>
              <a:t>Senate Votes to Stop EPA from Allowing Testing of Toxic Pesticides on Humans</a:t>
            </a:r>
            <a:r>
              <a:rPr lang="en-US" altLang="en-US"/>
              <a:t> </a:t>
            </a:r>
          </a:p>
        </p:txBody>
      </p:sp>
      <p:sp>
        <p:nvSpPr>
          <p:cNvPr id="64516" name="TextBox 3"/>
          <p:cNvSpPr txBox="1">
            <a:spLocks noChangeArrowheads="1"/>
          </p:cNvSpPr>
          <p:nvPr/>
        </p:nvSpPr>
        <p:spPr bwMode="auto">
          <a:xfrm>
            <a:off x="533400" y="3429000"/>
            <a:ext cx="7848600" cy="1477963"/>
          </a:xfrm>
          <a:prstGeom prst="rect">
            <a:avLst/>
          </a:prstGeom>
          <a:noFill/>
          <a:ln w="9525">
            <a:noFill/>
            <a:miter lim="800000"/>
            <a:headEnd/>
            <a:tailEnd/>
          </a:ln>
        </p:spPr>
        <p:txBody>
          <a:bodyPr>
            <a:spAutoFit/>
          </a:bodyPr>
          <a:lstStyle/>
          <a:p>
            <a:r>
              <a:rPr lang="en-US" altLang="en-US" b="1" dirty="0"/>
              <a:t>WASHINGTON, DC</a:t>
            </a:r>
            <a:r>
              <a:rPr lang="en-US" altLang="en-US" dirty="0"/>
              <a:t>, January 25, 2006 (ENS) - Three U.S. legislators were asking the U.S. Environmental Protection Agency (EPA) to withdraw a planned rule to permit pesticide experimentation on humans, including pregnant and nursing mothers and children. </a:t>
            </a:r>
          </a:p>
          <a:p>
            <a:endParaRPr lang="en-US" altLang="en-US" dirty="0"/>
          </a:p>
        </p:txBody>
      </p:sp>
      <p:sp>
        <p:nvSpPr>
          <p:cNvPr id="5" name="TextBox 4">
            <a:hlinkClick r:id="rId4"/>
          </p:cNvPr>
          <p:cNvSpPr txBox="1"/>
          <p:nvPr/>
        </p:nvSpPr>
        <p:spPr>
          <a:xfrm>
            <a:off x="2971800" y="5181600"/>
            <a:ext cx="3200400" cy="369888"/>
          </a:xfrm>
          <a:prstGeom prst="rect">
            <a:avLst/>
          </a:prstGeom>
          <a:solidFill>
            <a:schemeClr val="tx2">
              <a:lumMod val="20000"/>
              <a:lumOff val="80000"/>
            </a:schemeClr>
          </a:solidFill>
          <a:ln w="38100">
            <a:solidFill>
              <a:srgbClr val="0070C0"/>
            </a:solidFill>
          </a:ln>
        </p:spPr>
        <p:txBody>
          <a:bodyPr>
            <a:spAutoFit/>
          </a:bodyPr>
          <a:lstStyle/>
          <a:p>
            <a:pPr algn="ctr">
              <a:defRPr/>
            </a:pPr>
            <a:r>
              <a:rPr lang="en-US" dirty="0"/>
              <a:t>EPA Human Testing Policy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28600" y="1028700"/>
            <a:ext cx="8724900" cy="4762500"/>
            <a:chOff x="228600" y="1028700"/>
            <a:chExt cx="8724900" cy="4762500"/>
          </a:xfrm>
        </p:grpSpPr>
        <p:sp>
          <p:nvSpPr>
            <p:cNvPr id="3" name="Rectangle 2"/>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4" name="Rectangle 3"/>
            <p:cNvSpPr>
              <a:spLocks noChangeArrowheads="1"/>
            </p:cNvSpPr>
            <p:nvPr/>
          </p:nvSpPr>
          <p:spPr bwMode="auto">
            <a:xfrm>
              <a:off x="5867400" y="1028700"/>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5" name="Rectangle 4"/>
            <p:cNvSpPr>
              <a:spLocks noChangeArrowheads="1"/>
            </p:cNvSpPr>
            <p:nvPr/>
          </p:nvSpPr>
          <p:spPr bwMode="auto">
            <a:xfrm>
              <a:off x="3276600" y="2019300"/>
              <a:ext cx="4914900" cy="19050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6" name="Rectangle 5"/>
            <p:cNvSpPr>
              <a:spLocks noChangeArrowheads="1"/>
            </p:cNvSpPr>
            <p:nvPr/>
          </p:nvSpPr>
          <p:spPr bwMode="auto">
            <a:xfrm>
              <a:off x="2743200" y="2857500"/>
              <a:ext cx="1828800" cy="22860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grpSp>
      <p:sp>
        <p:nvSpPr>
          <p:cNvPr id="2" name="TextBox 1"/>
          <p:cNvSpPr txBox="1"/>
          <p:nvPr/>
        </p:nvSpPr>
        <p:spPr>
          <a:xfrm>
            <a:off x="1066800" y="2895600"/>
            <a:ext cx="7315200" cy="1384995"/>
          </a:xfrm>
          <a:prstGeom prst="rect">
            <a:avLst/>
          </a:prstGeom>
          <a:solidFill>
            <a:srgbClr val="FFFF00"/>
          </a:solidFill>
          <a:ln>
            <a:solidFill>
              <a:schemeClr val="tx1"/>
            </a:solidFill>
          </a:ln>
        </p:spPr>
        <p:txBody>
          <a:bodyPr wrap="square" rtlCol="0">
            <a:spAutoFit/>
          </a:bodyPr>
          <a:lstStyle/>
          <a:p>
            <a:r>
              <a:rPr lang="en-US" sz="2800" b="1" dirty="0"/>
              <a:t>The constant vigilance operationally takes the form of local committees to review the impact of any research that involves humans…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28600" y="1028700"/>
            <a:ext cx="8724900" cy="4762500"/>
            <a:chOff x="228600" y="1028700"/>
            <a:chExt cx="8724900" cy="4762500"/>
          </a:xfrm>
        </p:grpSpPr>
        <p:sp>
          <p:nvSpPr>
            <p:cNvPr id="4" name="Rectangle 3"/>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5" name="Rectangle 4"/>
            <p:cNvSpPr>
              <a:spLocks noChangeArrowheads="1"/>
            </p:cNvSpPr>
            <p:nvPr/>
          </p:nvSpPr>
          <p:spPr bwMode="auto">
            <a:xfrm>
              <a:off x="5867400" y="1028700"/>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6" name="Rectangle 5"/>
            <p:cNvSpPr>
              <a:spLocks noChangeArrowheads="1"/>
            </p:cNvSpPr>
            <p:nvPr/>
          </p:nvSpPr>
          <p:spPr bwMode="auto">
            <a:xfrm>
              <a:off x="3276600" y="1371600"/>
              <a:ext cx="4914900" cy="25527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7" name="Rectangle 6"/>
            <p:cNvSpPr>
              <a:spLocks noChangeArrowheads="1"/>
            </p:cNvSpPr>
            <p:nvPr/>
          </p:nvSpPr>
          <p:spPr bwMode="auto">
            <a:xfrm>
              <a:off x="2743200" y="2857500"/>
              <a:ext cx="1828800" cy="22860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grpSp>
      <p:sp>
        <p:nvSpPr>
          <p:cNvPr id="2" name="TextBox 1"/>
          <p:cNvSpPr txBox="1"/>
          <p:nvPr/>
        </p:nvSpPr>
        <p:spPr>
          <a:xfrm>
            <a:off x="990600" y="1752600"/>
            <a:ext cx="7315200" cy="3046988"/>
          </a:xfrm>
          <a:prstGeom prst="rect">
            <a:avLst/>
          </a:prstGeom>
          <a:solidFill>
            <a:srgbClr val="FFFF00"/>
          </a:solidFill>
          <a:ln>
            <a:solidFill>
              <a:schemeClr val="tx1"/>
            </a:solidFill>
          </a:ln>
        </p:spPr>
        <p:txBody>
          <a:bodyPr wrap="square" rtlCol="0">
            <a:spAutoFit/>
          </a:bodyPr>
          <a:lstStyle/>
          <a:p>
            <a:r>
              <a:rPr lang="en-US" sz="2400" dirty="0"/>
              <a:t>The Office of Human Research Protections oversees Title 45, Part 46 of the Code for Federal Regulations, which pertains to human-subjects research. That office indirectly oversees human-subjects research through local institutional review boards (IRB). Since their inception, the principles of conducting human research, IRBs, and the Code for Federal Regulations have all advanced substantially.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620000" cy="1323439"/>
          </a:xfrm>
          <a:prstGeom prst="rect">
            <a:avLst/>
          </a:prstGeom>
          <a:noFill/>
        </p:spPr>
        <p:txBody>
          <a:bodyPr wrap="square" rtlCol="0">
            <a:spAutoFit/>
          </a:bodyPr>
          <a:lstStyle/>
          <a:p>
            <a:pPr algn="ctr"/>
            <a:r>
              <a:rPr lang="en-US" sz="4000" b="1" dirty="0"/>
              <a:t>The Institutional Review Board (IRB)</a:t>
            </a:r>
          </a:p>
        </p:txBody>
      </p:sp>
      <p:sp>
        <p:nvSpPr>
          <p:cNvPr id="3" name="TextBox 2"/>
          <p:cNvSpPr txBox="1"/>
          <p:nvPr/>
        </p:nvSpPr>
        <p:spPr>
          <a:xfrm>
            <a:off x="609600" y="2133600"/>
            <a:ext cx="7696200" cy="3785652"/>
          </a:xfrm>
          <a:prstGeom prst="rect">
            <a:avLst/>
          </a:prstGeom>
          <a:noFill/>
        </p:spPr>
        <p:txBody>
          <a:bodyPr wrap="square" rtlCol="0">
            <a:spAutoFit/>
          </a:bodyPr>
          <a:lstStyle/>
          <a:p>
            <a:pPr marL="457200" indent="-457200">
              <a:buFont typeface="Arial" pitchFamily="34" charset="0"/>
              <a:buChar char="•"/>
            </a:pPr>
            <a:r>
              <a:rPr lang="en-US" sz="2000" dirty="0"/>
              <a:t>An IRB is an appropriately constituted group that has been formally designated to review and monitor biomedical research involving human subjects. In accordance with FDA regulations, an IRB has the authority to approve, require modifications in (to secure approval), or disapprove research. This group review serves an important role in the protection of the rights and welfare of human research subjects.</a:t>
            </a:r>
          </a:p>
          <a:p>
            <a:pPr marL="457200" indent="-457200">
              <a:buFont typeface="Arial" pitchFamily="34" charset="0"/>
              <a:buChar char="•"/>
            </a:pPr>
            <a:endParaRPr lang="en-US" sz="2000" dirty="0"/>
          </a:p>
          <a:p>
            <a:pPr marL="457200" indent="-457200">
              <a:buFont typeface="Arial" pitchFamily="34" charset="0"/>
              <a:buChar char="•"/>
            </a:pPr>
            <a:r>
              <a:rPr lang="en-US" sz="2000" dirty="0"/>
              <a:t>IRBs use a group process to review research protocols and related materials (e.g., informed consent documents and investigator brochures) to ensure protection of the rights and welfare of human subjects of research.</a:t>
            </a:r>
          </a:p>
        </p:txBody>
      </p:sp>
      <p:sp>
        <p:nvSpPr>
          <p:cNvPr id="4" name="TextBox 3"/>
          <p:cNvSpPr txBox="1"/>
          <p:nvPr/>
        </p:nvSpPr>
        <p:spPr>
          <a:xfrm>
            <a:off x="3429000" y="6400800"/>
            <a:ext cx="5257800" cy="215444"/>
          </a:xfrm>
          <a:prstGeom prst="rect">
            <a:avLst/>
          </a:prstGeom>
          <a:noFill/>
        </p:spPr>
        <p:txBody>
          <a:bodyPr wrap="square" rtlCol="0">
            <a:spAutoFit/>
          </a:bodyPr>
          <a:lstStyle/>
          <a:p>
            <a:r>
              <a:rPr lang="en-US" sz="800" dirty="0">
                <a:hlinkClick r:id="rId2"/>
              </a:rPr>
              <a:t>https://www.fda.gov/RegulatoryInformation/Guidances/ucm126420.htm</a:t>
            </a:r>
            <a:endParaRPr lang="en-US" sz="8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33400"/>
            <a:ext cx="7924800" cy="2246769"/>
          </a:xfrm>
          <a:prstGeom prst="rect">
            <a:avLst/>
          </a:prstGeom>
          <a:solidFill>
            <a:srgbClr val="FFFF00"/>
          </a:solidFill>
          <a:ln>
            <a:solidFill>
              <a:schemeClr val="tx1"/>
            </a:solidFill>
          </a:ln>
        </p:spPr>
        <p:txBody>
          <a:bodyPr wrap="square" rtlCol="0">
            <a:spAutoFit/>
          </a:bodyPr>
          <a:lstStyle/>
          <a:p>
            <a:r>
              <a:rPr lang="en-US" sz="2000" dirty="0"/>
              <a:t>In compliance with federal regulations, </a:t>
            </a:r>
            <a:r>
              <a:rPr lang="en-US" sz="2000" u="sng" dirty="0"/>
              <a:t>NJIT has an Institutional Review Board to regulate all research involving </a:t>
            </a:r>
            <a:r>
              <a:rPr lang="en-US" sz="2000" u="sng"/>
              <a:t>humans and animals. </a:t>
            </a:r>
            <a:r>
              <a:rPr lang="en-US" sz="2000" dirty="0"/>
              <a:t>Under a Federal wide Assurance with the United States Department of Health and Human Services, all research involving human subjects performed by NJIT faculty, staff, and students either on-campus or off-campus, including at other institutions, must be reviewed and approved prior to initiation by the NJIT Institutional Review Board (IRB). </a:t>
            </a:r>
          </a:p>
        </p:txBody>
      </p:sp>
      <p:sp>
        <p:nvSpPr>
          <p:cNvPr id="3" name="TextBox 2"/>
          <p:cNvSpPr txBox="1"/>
          <p:nvPr/>
        </p:nvSpPr>
        <p:spPr>
          <a:xfrm>
            <a:off x="762000" y="4191000"/>
            <a:ext cx="7162800" cy="646331"/>
          </a:xfrm>
          <a:prstGeom prst="rect">
            <a:avLst/>
          </a:prstGeom>
          <a:noFill/>
          <a:ln>
            <a:solidFill>
              <a:schemeClr val="tx1"/>
            </a:solidFill>
          </a:ln>
        </p:spPr>
        <p:txBody>
          <a:bodyPr wrap="square" rtlCol="0">
            <a:spAutoFit/>
          </a:bodyPr>
          <a:lstStyle/>
          <a:p>
            <a:r>
              <a:rPr lang="en-US" dirty="0"/>
              <a:t>NJIT IRB Forms and Protocols:</a:t>
            </a:r>
          </a:p>
          <a:p>
            <a:r>
              <a:rPr lang="en-US" dirty="0">
                <a:hlinkClick r:id="rId2"/>
              </a:rPr>
              <a:t>http://www.njit.edu/research/compliance/review-board/forms.php</a:t>
            </a:r>
            <a:endParaRPr lang="en-US" dirty="0"/>
          </a:p>
        </p:txBody>
      </p:sp>
      <p:sp>
        <p:nvSpPr>
          <p:cNvPr id="4" name="TextBox 3"/>
          <p:cNvSpPr txBox="1"/>
          <p:nvPr/>
        </p:nvSpPr>
        <p:spPr>
          <a:xfrm>
            <a:off x="1600200" y="5257800"/>
            <a:ext cx="7162800" cy="923330"/>
          </a:xfrm>
          <a:prstGeom prst="rect">
            <a:avLst/>
          </a:prstGeom>
          <a:noFill/>
          <a:ln>
            <a:solidFill>
              <a:schemeClr val="tx1"/>
            </a:solidFill>
          </a:ln>
        </p:spPr>
        <p:txBody>
          <a:bodyPr wrap="square" rtlCol="0">
            <a:spAutoFit/>
          </a:bodyPr>
          <a:lstStyle/>
          <a:p>
            <a:r>
              <a:rPr lang="en-US" dirty="0"/>
              <a:t>Frequently Asked Question about NJIT IRB:</a:t>
            </a:r>
          </a:p>
          <a:p>
            <a:r>
              <a:rPr lang="en-US" dirty="0">
                <a:hlinkClick r:id="rId3"/>
              </a:rPr>
              <a:t>http://www.njit.edu/research/sites/research/files/lcms/pdf/Frequently-Asked-Questions-v1.pdf</a:t>
            </a:r>
            <a:endParaRPr lang="en-US" dirty="0"/>
          </a:p>
        </p:txBody>
      </p:sp>
      <p:sp>
        <p:nvSpPr>
          <p:cNvPr id="5" name="TextBox 4"/>
          <p:cNvSpPr txBox="1"/>
          <p:nvPr/>
        </p:nvSpPr>
        <p:spPr>
          <a:xfrm>
            <a:off x="1295400" y="3276600"/>
            <a:ext cx="7162800" cy="646331"/>
          </a:xfrm>
          <a:prstGeom prst="rect">
            <a:avLst/>
          </a:prstGeom>
          <a:noFill/>
          <a:ln>
            <a:solidFill>
              <a:schemeClr val="tx1"/>
            </a:solidFill>
          </a:ln>
        </p:spPr>
        <p:txBody>
          <a:bodyPr wrap="square" rtlCol="0">
            <a:spAutoFit/>
          </a:bodyPr>
          <a:lstStyle/>
          <a:p>
            <a:r>
              <a:rPr lang="en-US" dirty="0"/>
              <a:t>NJIT IRB Purpose:</a:t>
            </a:r>
          </a:p>
          <a:p>
            <a:r>
              <a:rPr lang="en-US" dirty="0">
                <a:hlinkClick r:id="rId4"/>
              </a:rPr>
              <a:t>http://www.njit.edu/research/compliance/review-board/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7620000" cy="1323439"/>
          </a:xfrm>
          <a:prstGeom prst="rect">
            <a:avLst/>
          </a:prstGeom>
          <a:noFill/>
        </p:spPr>
        <p:txBody>
          <a:bodyPr wrap="square" rtlCol="0">
            <a:spAutoFit/>
          </a:bodyPr>
          <a:lstStyle/>
          <a:p>
            <a:pPr algn="ctr"/>
            <a:r>
              <a:rPr lang="en-US" sz="4000" b="1" dirty="0"/>
              <a:t>Institutional Animal Care and Use Committee (IACUC)</a:t>
            </a:r>
          </a:p>
        </p:txBody>
      </p:sp>
      <p:sp>
        <p:nvSpPr>
          <p:cNvPr id="3" name="TextBox 2"/>
          <p:cNvSpPr txBox="1"/>
          <p:nvPr/>
        </p:nvSpPr>
        <p:spPr>
          <a:xfrm>
            <a:off x="609600" y="2133600"/>
            <a:ext cx="7696200" cy="3170099"/>
          </a:xfrm>
          <a:prstGeom prst="rect">
            <a:avLst/>
          </a:prstGeom>
          <a:solidFill>
            <a:srgbClr val="FFFF00"/>
          </a:solidFill>
          <a:ln>
            <a:solidFill>
              <a:schemeClr val="tx1"/>
            </a:solidFill>
          </a:ln>
        </p:spPr>
        <p:txBody>
          <a:bodyPr wrap="square" rtlCol="0">
            <a:spAutoFit/>
          </a:bodyPr>
          <a:lstStyle/>
          <a:p>
            <a:pPr marL="457200" indent="-457200">
              <a:buFont typeface="Arial" pitchFamily="34" charset="0"/>
              <a:buChar char="•"/>
            </a:pPr>
            <a:r>
              <a:rPr lang="en-US" sz="2000" dirty="0"/>
              <a:t>To prevent the Galen-like animal mutilation, </a:t>
            </a:r>
            <a:r>
              <a:rPr lang="en-US" sz="2000" u="sng" dirty="0"/>
              <a:t>NJIT works through Rutgers University-Newark for the registration, review and approval of any research using vertebrate animals. </a:t>
            </a:r>
            <a:r>
              <a:rPr lang="en-US" sz="2000" dirty="0"/>
              <a:t>(That includes the frogs for your boat experiments in Dr. Mantilla’s class.)</a:t>
            </a:r>
          </a:p>
          <a:p>
            <a:pPr marL="457200" indent="-457200">
              <a:buFont typeface="Arial" pitchFamily="34" charset="0"/>
              <a:buChar char="•"/>
            </a:pPr>
            <a:endParaRPr lang="en-US" sz="2000" dirty="0"/>
          </a:p>
          <a:p>
            <a:pPr marL="457200" indent="-457200">
              <a:buFont typeface="Arial" pitchFamily="34" charset="0"/>
              <a:buChar char="•"/>
            </a:pPr>
            <a:r>
              <a:rPr lang="en-US" sz="2000" dirty="0"/>
              <a:t>The IACUC review and approval is required to ensure compliance with all regulations, policies and standards that protect animal welfare as specified in the amended Animal Welfare Act (AWA) regulations contained in 9 CFR Part 2, Subpart 2C, Section 2.37</a:t>
            </a:r>
          </a:p>
          <a:p>
            <a:pPr marL="457200" indent="-457200">
              <a:buFont typeface="Arial" pitchFamily="34" charset="0"/>
              <a:buChar char="•"/>
            </a:pPr>
            <a:endParaRPr lang="en-US" sz="2000" dirty="0"/>
          </a:p>
        </p:txBody>
      </p:sp>
      <p:sp>
        <p:nvSpPr>
          <p:cNvPr id="4" name="TextBox 3"/>
          <p:cNvSpPr txBox="1"/>
          <p:nvPr/>
        </p:nvSpPr>
        <p:spPr>
          <a:xfrm>
            <a:off x="6172200" y="6400800"/>
            <a:ext cx="2590800" cy="215444"/>
          </a:xfrm>
          <a:prstGeom prst="rect">
            <a:avLst/>
          </a:prstGeom>
          <a:noFill/>
        </p:spPr>
        <p:txBody>
          <a:bodyPr wrap="square" rtlCol="0">
            <a:spAutoFit/>
          </a:bodyPr>
          <a:lstStyle/>
          <a:p>
            <a:r>
              <a:rPr lang="en-US" sz="800" dirty="0">
                <a:hlinkClick r:id="rId2"/>
              </a:rPr>
              <a:t>https://www.njit.edu/research/compliance/</a:t>
            </a:r>
            <a:endParaRPr lang="en-US" sz="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28600" y="1219200"/>
            <a:ext cx="8724900" cy="4762500"/>
            <a:chOff x="228600" y="1028700"/>
            <a:chExt cx="8724900" cy="4762500"/>
          </a:xfrm>
        </p:grpSpPr>
        <p:sp>
          <p:nvSpPr>
            <p:cNvPr id="6" name="Rectangle 5"/>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7" name="Rectangle 6"/>
            <p:cNvSpPr>
              <a:spLocks noChangeArrowheads="1"/>
            </p:cNvSpPr>
            <p:nvPr/>
          </p:nvSpPr>
          <p:spPr bwMode="auto">
            <a:xfrm>
              <a:off x="5867400" y="1028700"/>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8" name="Rectangle 7"/>
            <p:cNvSpPr>
              <a:spLocks noChangeArrowheads="1"/>
            </p:cNvSpPr>
            <p:nvPr/>
          </p:nvSpPr>
          <p:spPr bwMode="auto">
            <a:xfrm>
              <a:off x="3276600" y="2019300"/>
              <a:ext cx="4914900" cy="19050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9" name="Rectangle 8"/>
            <p:cNvSpPr>
              <a:spLocks noChangeArrowheads="1"/>
            </p:cNvSpPr>
            <p:nvPr/>
          </p:nvSpPr>
          <p:spPr bwMode="auto">
            <a:xfrm>
              <a:off x="2743200" y="2857500"/>
              <a:ext cx="1828800" cy="28194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grpSp>
      <p:sp>
        <p:nvSpPr>
          <p:cNvPr id="3" name="TextBox 2"/>
          <p:cNvSpPr txBox="1"/>
          <p:nvPr/>
        </p:nvSpPr>
        <p:spPr>
          <a:xfrm>
            <a:off x="609600" y="457200"/>
            <a:ext cx="7620000" cy="707886"/>
          </a:xfrm>
          <a:prstGeom prst="rect">
            <a:avLst/>
          </a:prstGeom>
          <a:noFill/>
        </p:spPr>
        <p:txBody>
          <a:bodyPr wrap="square" rtlCol="0">
            <a:spAutoFit/>
          </a:bodyPr>
          <a:lstStyle/>
          <a:p>
            <a:pPr algn="ctr"/>
            <a:r>
              <a:rPr lang="en-US" sz="4000" b="1" dirty="0"/>
              <a:t>Assignments</a:t>
            </a:r>
          </a:p>
        </p:txBody>
      </p:sp>
      <p:sp>
        <p:nvSpPr>
          <p:cNvPr id="4" name="TextBox 3"/>
          <p:cNvSpPr txBox="1"/>
          <p:nvPr/>
        </p:nvSpPr>
        <p:spPr>
          <a:xfrm>
            <a:off x="914400" y="2362200"/>
            <a:ext cx="6629400" cy="1938992"/>
          </a:xfrm>
          <a:prstGeom prst="rect">
            <a:avLst/>
          </a:prstGeom>
          <a:solidFill>
            <a:srgbClr val="FFFF00"/>
          </a:solidFill>
          <a:ln>
            <a:solidFill>
              <a:schemeClr val="tx1"/>
            </a:solidFill>
          </a:ln>
        </p:spPr>
        <p:txBody>
          <a:bodyPr wrap="square" rtlCol="0">
            <a:spAutoFit/>
          </a:bodyPr>
          <a:lstStyle/>
          <a:p>
            <a:pPr marL="457200" indent="-457200">
              <a:buFont typeface="Arial" pitchFamily="34" charset="0"/>
              <a:buChar char="•"/>
            </a:pPr>
            <a:r>
              <a:rPr lang="en-US" sz="2400" b="1" dirty="0">
                <a:latin typeface="Arial" panose="020B0604020202020204" pitchFamily="34" charset="0"/>
                <a:cs typeface="Arial" panose="020B0604020202020204" pitchFamily="34" charset="0"/>
              </a:rPr>
              <a:t>Team:</a:t>
            </a:r>
            <a:r>
              <a:rPr lang="en-US" sz="2400" dirty="0">
                <a:latin typeface="Arial" panose="020B0604020202020204" pitchFamily="34" charset="0"/>
                <a:cs typeface="Arial" panose="020B0604020202020204" pitchFamily="34" charset="0"/>
              </a:rPr>
              <a:t> Locate the NJIT IRB form and fill it out for your project (link below)      </a:t>
            </a:r>
          </a:p>
          <a:p>
            <a:pPr marL="457200" indent="-457200">
              <a:buFont typeface="Arial"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itchFamily="34" charset="0"/>
              <a:buChar char="•"/>
            </a:pPr>
            <a:r>
              <a:rPr lang="en-US" sz="2400" b="1" dirty="0">
                <a:latin typeface="Arial" panose="020B0604020202020204" pitchFamily="34" charset="0"/>
                <a:cs typeface="Arial" panose="020B0604020202020204" pitchFamily="34" charset="0"/>
              </a:rPr>
              <a:t>Individual:</a:t>
            </a:r>
            <a:r>
              <a:rPr lang="en-US" sz="2400" dirty="0">
                <a:latin typeface="Arial" panose="020B0604020202020204" pitchFamily="34" charset="0"/>
                <a:cs typeface="Arial" panose="020B0604020202020204" pitchFamily="34" charset="0"/>
              </a:rPr>
              <a:t> Complete the </a:t>
            </a:r>
            <a:r>
              <a:rPr lang="en-US" sz="2400" dirty="0" err="1">
                <a:latin typeface="Arial" panose="020B0604020202020204" pitchFamily="34" charset="0"/>
                <a:cs typeface="Arial" panose="020B0604020202020204" pitchFamily="34" charset="0"/>
              </a:rPr>
              <a:t>Citiprogram</a:t>
            </a:r>
            <a:r>
              <a:rPr lang="en-US" sz="2400" dirty="0">
                <a:latin typeface="Arial" panose="020B0604020202020204" pitchFamily="34" charset="0"/>
                <a:cs typeface="Arial" panose="020B0604020202020204" pitchFamily="34" charset="0"/>
              </a:rPr>
              <a:t> assignment shown on the following slides:</a:t>
            </a:r>
          </a:p>
        </p:txBody>
      </p:sp>
      <p:sp>
        <p:nvSpPr>
          <p:cNvPr id="2" name="TextBox 1">
            <a:extLst>
              <a:ext uri="{FF2B5EF4-FFF2-40B4-BE49-F238E27FC236}">
                <a16:creationId xmlns:a16="http://schemas.microsoft.com/office/drawing/2014/main" id="{430AAA41-FC40-4C8E-B917-37DB0CF62400}"/>
              </a:ext>
            </a:extLst>
          </p:cNvPr>
          <p:cNvSpPr txBox="1"/>
          <p:nvPr/>
        </p:nvSpPr>
        <p:spPr>
          <a:xfrm>
            <a:off x="959644" y="4805451"/>
            <a:ext cx="7315200" cy="246221"/>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1000" dirty="0">
                <a:hlinkClick r:id="rId2"/>
              </a:rPr>
              <a:t>https://research.njit.edu/sites/research/files/lcms/pdf/Human-Subjects-Research-Initial-Review-Form_01-2015.pdf</a:t>
            </a:r>
            <a:r>
              <a:rPr lang="en-US" sz="1000" dirty="0"/>
              <a:t>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3213"/>
            <a:ext cx="8229600" cy="1143000"/>
          </a:xfrm>
        </p:spPr>
        <p:txBody>
          <a:bodyPr>
            <a:noAutofit/>
          </a:bodyPr>
          <a:lstStyle/>
          <a:p>
            <a:r>
              <a:rPr lang="en-US" sz="2800" dirty="0"/>
              <a:t>Go to </a:t>
            </a:r>
            <a:br>
              <a:rPr lang="en-US" sz="2800" dirty="0"/>
            </a:br>
            <a:r>
              <a:rPr lang="en-US" sz="2800" dirty="0">
                <a:hlinkClick r:id="rId2"/>
              </a:rPr>
              <a:t>https://about.citiprogram.org/en/homepage/</a:t>
            </a:r>
            <a:r>
              <a:rPr lang="en-US" sz="2800" dirty="0"/>
              <a:t> </a:t>
            </a:r>
            <a:br>
              <a:rPr lang="en-US" sz="2800" dirty="0"/>
            </a:br>
            <a:r>
              <a:rPr lang="en-US" sz="2800" dirty="0"/>
              <a:t>Click on register and follow the 7 steps to register.</a:t>
            </a:r>
          </a:p>
        </p:txBody>
      </p:sp>
      <p:pic>
        <p:nvPicPr>
          <p:cNvPr id="4" name="Picture 3" descr="Screen Shot 2021-03-04 at 9.19.26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259" y="1780216"/>
            <a:ext cx="7127481" cy="4941259"/>
          </a:xfrm>
          <a:prstGeom prst="rect">
            <a:avLst/>
          </a:prstGeom>
        </p:spPr>
      </p:pic>
      <p:sp>
        <p:nvSpPr>
          <p:cNvPr id="3" name="Slide Number Placeholder 2"/>
          <p:cNvSpPr>
            <a:spLocks noGrp="1"/>
          </p:cNvSpPr>
          <p:nvPr>
            <p:ph type="sldNum" sz="quarter" idx="12"/>
          </p:nvPr>
        </p:nvSpPr>
        <p:spPr/>
        <p:txBody>
          <a:bodyPr/>
          <a:lstStyle/>
          <a:p>
            <a:fld id="{00EDECC0-F2F3-C541-B33A-9941AA6EFD9D}" type="slidenum">
              <a:rPr lang="en-US" smtClean="0"/>
              <a:t>37</a:t>
            </a:fld>
            <a:endParaRPr lang="en-US"/>
          </a:p>
        </p:txBody>
      </p:sp>
    </p:spTree>
    <p:extLst>
      <p:ext uri="{BB962C8B-B14F-4D97-AF65-F5344CB8AC3E}">
        <p14:creationId xmlns:p14="http://schemas.microsoft.com/office/powerpoint/2010/main" val="3483916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When done, Log on to the </a:t>
            </a:r>
            <a:r>
              <a:rPr lang="en-US" sz="2800" dirty="0" err="1"/>
              <a:t>WebSite</a:t>
            </a:r>
            <a:endParaRPr lang="en-US" sz="2800" dirty="0"/>
          </a:p>
        </p:txBody>
      </p:sp>
      <p:pic>
        <p:nvPicPr>
          <p:cNvPr id="3" name="Picture 2" descr="Screen Shot 2021-03-04 at 9.22.52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6154" y="1327712"/>
            <a:ext cx="6799349" cy="4920176"/>
          </a:xfrm>
          <a:prstGeom prst="rect">
            <a:avLst/>
          </a:prstGeom>
        </p:spPr>
      </p:pic>
      <p:sp>
        <p:nvSpPr>
          <p:cNvPr id="4" name="Slide Number Placeholder 3"/>
          <p:cNvSpPr>
            <a:spLocks noGrp="1"/>
          </p:cNvSpPr>
          <p:nvPr>
            <p:ph type="sldNum" sz="quarter" idx="12"/>
          </p:nvPr>
        </p:nvSpPr>
        <p:spPr/>
        <p:txBody>
          <a:bodyPr/>
          <a:lstStyle/>
          <a:p>
            <a:fld id="{00EDECC0-F2F3-C541-B33A-9941AA6EFD9D}" type="slidenum">
              <a:rPr lang="en-US" smtClean="0"/>
              <a:t>38</a:t>
            </a:fld>
            <a:endParaRPr lang="en-US"/>
          </a:p>
        </p:txBody>
      </p:sp>
    </p:spTree>
    <p:extLst>
      <p:ext uri="{BB962C8B-B14F-4D97-AF65-F5344CB8AC3E}">
        <p14:creationId xmlns:p14="http://schemas.microsoft.com/office/powerpoint/2010/main" val="2026311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Click on View Courses</a:t>
            </a:r>
          </a:p>
        </p:txBody>
      </p:sp>
      <p:pic>
        <p:nvPicPr>
          <p:cNvPr id="4" name="Picture 3" descr="Screen Shot 2021-03-04 at 9.24.37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1075" y="1219363"/>
            <a:ext cx="6747087" cy="5144164"/>
          </a:xfrm>
          <a:prstGeom prst="rect">
            <a:avLst/>
          </a:prstGeom>
        </p:spPr>
      </p:pic>
      <p:sp>
        <p:nvSpPr>
          <p:cNvPr id="3" name="Slide Number Placeholder 2"/>
          <p:cNvSpPr>
            <a:spLocks noGrp="1"/>
          </p:cNvSpPr>
          <p:nvPr>
            <p:ph type="sldNum" sz="quarter" idx="12"/>
          </p:nvPr>
        </p:nvSpPr>
        <p:spPr/>
        <p:txBody>
          <a:bodyPr/>
          <a:lstStyle/>
          <a:p>
            <a:fld id="{00EDECC0-F2F3-C541-B33A-9941AA6EFD9D}" type="slidenum">
              <a:rPr lang="en-US" smtClean="0"/>
              <a:t>39</a:t>
            </a:fld>
            <a:endParaRPr lang="en-US"/>
          </a:p>
        </p:txBody>
      </p:sp>
    </p:spTree>
    <p:extLst>
      <p:ext uri="{BB962C8B-B14F-4D97-AF65-F5344CB8AC3E}">
        <p14:creationId xmlns:p14="http://schemas.microsoft.com/office/powerpoint/2010/main" val="374825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5" name="Rectangle 3"/>
          <p:cNvSpPr>
            <a:spLocks noChangeArrowheads="1"/>
          </p:cNvSpPr>
          <p:nvPr/>
        </p:nvSpPr>
        <p:spPr bwMode="auto">
          <a:xfrm>
            <a:off x="5867400" y="1028700"/>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6" name="Rectangle 4"/>
          <p:cNvSpPr>
            <a:spLocks noChangeArrowheads="1"/>
          </p:cNvSpPr>
          <p:nvPr/>
        </p:nvSpPr>
        <p:spPr bwMode="auto">
          <a:xfrm>
            <a:off x="3276600" y="685800"/>
            <a:ext cx="4914900" cy="32385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7" name="Rectangle 5"/>
          <p:cNvSpPr>
            <a:spLocks noChangeArrowheads="1"/>
          </p:cNvSpPr>
          <p:nvPr/>
        </p:nvSpPr>
        <p:spPr bwMode="auto">
          <a:xfrm>
            <a:off x="2743200" y="2857500"/>
            <a:ext cx="1828800" cy="22860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2" name="TextBox 1"/>
          <p:cNvSpPr txBox="1"/>
          <p:nvPr/>
        </p:nvSpPr>
        <p:spPr>
          <a:xfrm>
            <a:off x="1066800" y="1557278"/>
            <a:ext cx="7391400" cy="2862322"/>
          </a:xfrm>
          <a:prstGeom prst="rect">
            <a:avLst/>
          </a:prstGeom>
          <a:solidFill>
            <a:srgbClr val="FFFF00"/>
          </a:solidFill>
          <a:ln>
            <a:solidFill>
              <a:schemeClr val="tx1"/>
            </a:solidFill>
          </a:ln>
        </p:spPr>
        <p:txBody>
          <a:bodyPr wrap="square" rtlCol="0">
            <a:spAutoFit/>
          </a:bodyPr>
          <a:lstStyle/>
          <a:p>
            <a:pPr marL="342900" indent="-342900">
              <a:buFont typeface="Arial" pitchFamily="34" charset="0"/>
              <a:buChar char="•"/>
            </a:pPr>
            <a:r>
              <a:rPr lang="en-US" sz="2000" dirty="0"/>
              <a:t>Medical research will require human experimentation. Ancient Greek doctors experimented on prisoners, but rarely did any surgical procedures.</a:t>
            </a:r>
          </a:p>
          <a:p>
            <a:pPr marL="342900" indent="-342900">
              <a:buFont typeface="Arial" pitchFamily="34" charset="0"/>
              <a:buChar char="•"/>
            </a:pPr>
            <a:endParaRPr lang="en-US" sz="2000" dirty="0"/>
          </a:p>
          <a:p>
            <a:pPr marL="342900" indent="-342900">
              <a:buFont typeface="Arial" pitchFamily="34" charset="0"/>
              <a:buChar char="•"/>
            </a:pPr>
            <a:r>
              <a:rPr lang="en-US" sz="2000" dirty="0"/>
              <a:t>The Roman physician Galen of </a:t>
            </a:r>
            <a:r>
              <a:rPr lang="en-US" sz="2000" dirty="0" err="1"/>
              <a:t>Pergamom</a:t>
            </a:r>
            <a:r>
              <a:rPr lang="en-US" sz="2000" dirty="0"/>
              <a:t> treated injured and dying gladiators, and as a consequence, had a more practical acquaintance with the inner workings of the body. It is reported that he was not averse to using the surgical knife, and he was known to perform public vivisections on animals. </a:t>
            </a:r>
          </a:p>
        </p:txBody>
      </p:sp>
      <p:sp>
        <p:nvSpPr>
          <p:cNvPr id="3" name="TextBox 2"/>
          <p:cNvSpPr txBox="1"/>
          <p:nvPr/>
        </p:nvSpPr>
        <p:spPr>
          <a:xfrm>
            <a:off x="4267200" y="6248400"/>
            <a:ext cx="4648200" cy="338554"/>
          </a:xfrm>
          <a:prstGeom prst="rect">
            <a:avLst/>
          </a:prstGeom>
          <a:noFill/>
        </p:spPr>
        <p:txBody>
          <a:bodyPr wrap="square" rtlCol="0">
            <a:spAutoFit/>
          </a:bodyPr>
          <a:lstStyle/>
          <a:p>
            <a:r>
              <a:rPr lang="en-US" sz="800" dirty="0">
                <a:hlinkClick r:id="rId2"/>
              </a:rPr>
              <a:t>http://broughttolife.sciencemuseum.org.uk/broughttolife/techniques/humansubjectresearch</a:t>
            </a:r>
            <a:endParaRPr lang="en-US" sz="800" dirty="0"/>
          </a:p>
          <a:p>
            <a:r>
              <a:rPr lang="en-US" sz="800" dirty="0">
                <a:hlinkClick r:id="rId3"/>
              </a:rPr>
              <a:t>https://www.thelancet.com/journals/lancet/article/PIIS0140-6736(13)62314-4/fulltext</a:t>
            </a:r>
            <a:endParaRPr lang="en-US" sz="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Click on Add a Course and choose the first course in this list</a:t>
            </a:r>
          </a:p>
        </p:txBody>
      </p:sp>
      <p:pic>
        <p:nvPicPr>
          <p:cNvPr id="3" name="Picture 2" descr="Screen Shot 2021-03-04 at 9.27.00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5410" y="1224944"/>
            <a:ext cx="6218021" cy="5318392"/>
          </a:xfrm>
          <a:prstGeom prst="rect">
            <a:avLst/>
          </a:prstGeom>
        </p:spPr>
      </p:pic>
      <p:sp>
        <p:nvSpPr>
          <p:cNvPr id="4" name="Slide Number Placeholder 3"/>
          <p:cNvSpPr>
            <a:spLocks noGrp="1"/>
          </p:cNvSpPr>
          <p:nvPr>
            <p:ph type="sldNum" sz="quarter" idx="12"/>
          </p:nvPr>
        </p:nvSpPr>
        <p:spPr/>
        <p:txBody>
          <a:bodyPr/>
          <a:lstStyle/>
          <a:p>
            <a:fld id="{00EDECC0-F2F3-C541-B33A-9941AA6EFD9D}" type="slidenum">
              <a:rPr lang="en-US" smtClean="0"/>
              <a:t>40</a:t>
            </a:fld>
            <a:endParaRPr lang="en-US"/>
          </a:p>
        </p:txBody>
      </p:sp>
    </p:spTree>
    <p:extLst>
      <p:ext uri="{BB962C8B-B14F-4D97-AF65-F5344CB8AC3E}">
        <p14:creationId xmlns:p14="http://schemas.microsoft.com/office/powerpoint/2010/main" val="22771951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511197" cy="1143000"/>
          </a:xfrm>
        </p:spPr>
        <p:txBody>
          <a:bodyPr>
            <a:normAutofit/>
          </a:bodyPr>
          <a:lstStyle/>
          <a:p>
            <a:r>
              <a:rPr lang="en-US" dirty="0"/>
              <a:t>Start the course</a:t>
            </a:r>
          </a:p>
        </p:txBody>
      </p:sp>
      <p:sp>
        <p:nvSpPr>
          <p:cNvPr id="4" name="TextBox 3"/>
          <p:cNvSpPr txBox="1"/>
          <p:nvPr/>
        </p:nvSpPr>
        <p:spPr>
          <a:xfrm>
            <a:off x="457200" y="1472180"/>
            <a:ext cx="8308902" cy="4093429"/>
          </a:xfrm>
          <a:prstGeom prst="rect">
            <a:avLst/>
          </a:prstGeom>
          <a:noFill/>
        </p:spPr>
        <p:txBody>
          <a:bodyPr wrap="square" rtlCol="0">
            <a:spAutoFit/>
          </a:bodyPr>
          <a:lstStyle/>
          <a:p>
            <a:pPr algn="ctr"/>
            <a:r>
              <a:rPr lang="en-US" sz="2800" dirty="0"/>
              <a:t>Complete and take the quiz for the first 4 modules of this course:</a:t>
            </a:r>
          </a:p>
          <a:p>
            <a:endParaRPr lang="en-US" sz="2800" dirty="0"/>
          </a:p>
          <a:p>
            <a:pPr marL="1200150" lvl="2" indent="-285750">
              <a:buFont typeface="Arial"/>
              <a:buChar char="•"/>
            </a:pPr>
            <a:r>
              <a:rPr lang="en-US" sz="2800" dirty="0"/>
              <a:t>Belmont Report and its Principles</a:t>
            </a:r>
          </a:p>
          <a:p>
            <a:pPr marL="1200150" lvl="2" indent="-285750">
              <a:buFont typeface="Arial"/>
              <a:buChar char="•"/>
            </a:pPr>
            <a:r>
              <a:rPr lang="en-US" sz="2800" dirty="0"/>
              <a:t>History and Ethics of Human Subjects Research</a:t>
            </a:r>
          </a:p>
          <a:p>
            <a:pPr marL="1200150" lvl="2" indent="-285750">
              <a:buFont typeface="Arial"/>
              <a:buChar char="•"/>
            </a:pPr>
            <a:r>
              <a:rPr lang="en-US" sz="2800" dirty="0"/>
              <a:t>Basic Institutional Review Board</a:t>
            </a:r>
          </a:p>
          <a:p>
            <a:pPr marL="1200150" lvl="2" indent="-285750">
              <a:buFont typeface="Arial"/>
              <a:buChar char="•"/>
            </a:pPr>
            <a:r>
              <a:rPr lang="en-US" sz="2800" dirty="0"/>
              <a:t>Informed consent </a:t>
            </a:r>
          </a:p>
          <a:p>
            <a:endParaRPr lang="en-US" sz="2800" dirty="0"/>
          </a:p>
          <a:p>
            <a:endParaRPr lang="en-US" dirty="0"/>
          </a:p>
          <a:p>
            <a:endParaRPr lang="en-US" dirty="0"/>
          </a:p>
        </p:txBody>
      </p:sp>
      <p:sp>
        <p:nvSpPr>
          <p:cNvPr id="5" name="Slide Number Placeholder 4"/>
          <p:cNvSpPr>
            <a:spLocks noGrp="1"/>
          </p:cNvSpPr>
          <p:nvPr>
            <p:ph type="sldNum" sz="quarter" idx="12"/>
          </p:nvPr>
        </p:nvSpPr>
        <p:spPr/>
        <p:txBody>
          <a:bodyPr/>
          <a:lstStyle/>
          <a:p>
            <a:fld id="{00EDECC0-F2F3-C541-B33A-9941AA6EFD9D}" type="slidenum">
              <a:rPr lang="en-US" smtClean="0"/>
              <a:t>41</a:t>
            </a:fld>
            <a:endParaRPr lang="en-US"/>
          </a:p>
        </p:txBody>
      </p:sp>
    </p:spTree>
    <p:extLst>
      <p:ext uri="{BB962C8B-B14F-4D97-AF65-F5344CB8AC3E}">
        <p14:creationId xmlns:p14="http://schemas.microsoft.com/office/powerpoint/2010/main" val="37998676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511197" cy="1143000"/>
          </a:xfrm>
        </p:spPr>
        <p:txBody>
          <a:bodyPr>
            <a:normAutofit/>
          </a:bodyPr>
          <a:lstStyle/>
          <a:p>
            <a:r>
              <a:rPr lang="en-US" dirty="0"/>
              <a:t>Report the results</a:t>
            </a:r>
          </a:p>
        </p:txBody>
      </p:sp>
      <p:sp>
        <p:nvSpPr>
          <p:cNvPr id="4" name="TextBox 3"/>
          <p:cNvSpPr txBox="1"/>
          <p:nvPr/>
        </p:nvSpPr>
        <p:spPr>
          <a:xfrm>
            <a:off x="457200" y="910279"/>
            <a:ext cx="8308902" cy="2031325"/>
          </a:xfrm>
          <a:prstGeom prst="rect">
            <a:avLst/>
          </a:prstGeom>
          <a:noFill/>
        </p:spPr>
        <p:txBody>
          <a:bodyPr wrap="square" rtlCol="0">
            <a:spAutoFit/>
          </a:bodyPr>
          <a:lstStyle/>
          <a:p>
            <a:endParaRPr lang="en-US" dirty="0"/>
          </a:p>
          <a:p>
            <a:pPr marL="342900" indent="-342900">
              <a:buFont typeface="+mj-lt"/>
              <a:buAutoNum type="arabicPeriod"/>
            </a:pPr>
            <a:r>
              <a:rPr lang="en-US" dirty="0"/>
              <a:t>Perform a screen (PDF) print of the page that shows you have completed the 4 modules with your quiz grades</a:t>
            </a:r>
          </a:p>
          <a:p>
            <a:pPr marL="342900" indent="-342900">
              <a:buFont typeface="+mj-lt"/>
              <a:buAutoNum type="arabicPeriod"/>
            </a:pPr>
            <a:r>
              <a:rPr lang="en-US" dirty="0"/>
              <a:t>Email by the </a:t>
            </a:r>
            <a:r>
              <a:rPr lang="en-US"/>
              <a:t>due date the </a:t>
            </a:r>
            <a:r>
              <a:rPr lang="en-US" dirty="0"/>
              <a:t>PDF file to us with your name and the time it took you to complete the modules.</a:t>
            </a:r>
          </a:p>
          <a:p>
            <a:pPr marL="342900" indent="-342900">
              <a:buFont typeface="+mj-lt"/>
              <a:buAutoNum type="arabicPeriod"/>
            </a:pPr>
            <a:endParaRPr lang="en-US" dirty="0"/>
          </a:p>
          <a:p>
            <a:endParaRPr lang="en-US" dirty="0"/>
          </a:p>
        </p:txBody>
      </p:sp>
      <p:pic>
        <p:nvPicPr>
          <p:cNvPr id="3" name="Picture 2" descr="Screen Shot 2021-03-06 at 11.31.37 A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9506" y="2393012"/>
            <a:ext cx="5933976" cy="4204845"/>
          </a:xfrm>
          <a:prstGeom prst="rect">
            <a:avLst/>
          </a:prstGeom>
        </p:spPr>
      </p:pic>
      <p:sp>
        <p:nvSpPr>
          <p:cNvPr id="5" name="Slide Number Placeholder 4"/>
          <p:cNvSpPr>
            <a:spLocks noGrp="1"/>
          </p:cNvSpPr>
          <p:nvPr>
            <p:ph type="sldNum" sz="quarter" idx="12"/>
          </p:nvPr>
        </p:nvSpPr>
        <p:spPr/>
        <p:txBody>
          <a:bodyPr/>
          <a:lstStyle/>
          <a:p>
            <a:fld id="{00EDECC0-F2F3-C541-B33A-9941AA6EFD9D}" type="slidenum">
              <a:rPr lang="en-US" smtClean="0"/>
              <a:t>42</a:t>
            </a:fld>
            <a:endParaRPr lang="en-US"/>
          </a:p>
        </p:txBody>
      </p:sp>
    </p:spTree>
    <p:extLst>
      <p:ext uri="{BB962C8B-B14F-4D97-AF65-F5344CB8AC3E}">
        <p14:creationId xmlns:p14="http://schemas.microsoft.com/office/powerpoint/2010/main" val="31419541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AE1ADCF-34DC-4935-835A-B468F44E3308}"/>
              </a:ext>
            </a:extLst>
          </p:cNvPr>
          <p:cNvGrpSpPr/>
          <p:nvPr/>
        </p:nvGrpSpPr>
        <p:grpSpPr>
          <a:xfrm>
            <a:off x="209550" y="838200"/>
            <a:ext cx="8724900" cy="4762500"/>
            <a:chOff x="228600" y="1028700"/>
            <a:chExt cx="8724900" cy="4762500"/>
          </a:xfrm>
        </p:grpSpPr>
        <p:sp>
          <p:nvSpPr>
            <p:cNvPr id="5" name="Rectangle 4">
              <a:extLst>
                <a:ext uri="{FF2B5EF4-FFF2-40B4-BE49-F238E27FC236}">
                  <a16:creationId xmlns:a16="http://schemas.microsoft.com/office/drawing/2014/main" id="{B5783315-F94E-4925-8500-DBAE332111A3}"/>
                </a:ext>
              </a:extLst>
            </p:cNvPr>
            <p:cNvSpPr>
              <a:spLocks noChangeArrowheads="1"/>
            </p:cNvSpPr>
            <p:nvPr/>
          </p:nvSpPr>
          <p:spPr bwMode="auto">
            <a:xfrm>
              <a:off x="228600" y="1866900"/>
              <a:ext cx="4572000" cy="2667000"/>
            </a:xfrm>
            <a:prstGeom prst="rect">
              <a:avLst/>
            </a:prstGeom>
            <a:solidFill>
              <a:schemeClr val="accent1"/>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6" name="Rectangle 5">
              <a:extLst>
                <a:ext uri="{FF2B5EF4-FFF2-40B4-BE49-F238E27FC236}">
                  <a16:creationId xmlns:a16="http://schemas.microsoft.com/office/drawing/2014/main" id="{0D898FB3-9AE3-4A10-8350-C073C914A2A6}"/>
                </a:ext>
              </a:extLst>
            </p:cNvPr>
            <p:cNvSpPr>
              <a:spLocks noChangeArrowheads="1"/>
            </p:cNvSpPr>
            <p:nvPr/>
          </p:nvSpPr>
          <p:spPr bwMode="auto">
            <a:xfrm>
              <a:off x="5867400" y="1028700"/>
              <a:ext cx="3086100" cy="4762500"/>
            </a:xfrm>
            <a:prstGeom prst="rect">
              <a:avLst/>
            </a:prstGeom>
            <a:solidFill>
              <a:srgbClr val="B2B2B2"/>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7" name="Rectangle 6">
              <a:extLst>
                <a:ext uri="{FF2B5EF4-FFF2-40B4-BE49-F238E27FC236}">
                  <a16:creationId xmlns:a16="http://schemas.microsoft.com/office/drawing/2014/main" id="{203CE99B-2124-4136-8709-0625EBE34194}"/>
                </a:ext>
              </a:extLst>
            </p:cNvPr>
            <p:cNvSpPr>
              <a:spLocks noChangeArrowheads="1"/>
            </p:cNvSpPr>
            <p:nvPr/>
          </p:nvSpPr>
          <p:spPr bwMode="auto">
            <a:xfrm>
              <a:off x="3276600" y="2019300"/>
              <a:ext cx="4914900" cy="1905000"/>
            </a:xfrm>
            <a:prstGeom prst="rect">
              <a:avLst/>
            </a:prstGeom>
            <a:solidFill>
              <a:srgbClr val="CC00CC"/>
            </a:solidFill>
            <a:ln w="9525">
              <a:solidFill>
                <a:schemeClr val="tx1"/>
              </a:solidFill>
              <a:miter lim="800000"/>
              <a:headEnd/>
              <a:tailEnd/>
            </a:ln>
          </p:spPr>
          <p:txBody>
            <a:bodyPr wrap="none" anchor="ctr"/>
            <a:lstStyle/>
            <a:p>
              <a:endParaRPr lang="en-US" altLang="en-US">
                <a:latin typeface="Calibri" pitchFamily="34" charset="0"/>
              </a:endParaRPr>
            </a:p>
          </p:txBody>
        </p:sp>
        <p:sp>
          <p:nvSpPr>
            <p:cNvPr id="8" name="Rectangle 7">
              <a:extLst>
                <a:ext uri="{FF2B5EF4-FFF2-40B4-BE49-F238E27FC236}">
                  <a16:creationId xmlns:a16="http://schemas.microsoft.com/office/drawing/2014/main" id="{52E093FD-0786-475C-9D7B-567E0BF68566}"/>
                </a:ext>
              </a:extLst>
            </p:cNvPr>
            <p:cNvSpPr>
              <a:spLocks noChangeArrowheads="1"/>
            </p:cNvSpPr>
            <p:nvPr/>
          </p:nvSpPr>
          <p:spPr bwMode="auto">
            <a:xfrm>
              <a:off x="2743200" y="2857500"/>
              <a:ext cx="1828800" cy="2819400"/>
            </a:xfrm>
            <a:prstGeom prst="rect">
              <a:avLst/>
            </a:prstGeom>
            <a:solidFill>
              <a:srgbClr val="FF5050"/>
            </a:solidFill>
            <a:ln w="9525">
              <a:solidFill>
                <a:schemeClr val="tx1"/>
              </a:solidFill>
              <a:miter lim="800000"/>
              <a:headEnd/>
              <a:tailEnd/>
            </a:ln>
          </p:spPr>
          <p:txBody>
            <a:bodyPr wrap="none" anchor="ctr"/>
            <a:lstStyle/>
            <a:p>
              <a:endParaRPr lang="en-US" altLang="en-US">
                <a:latin typeface="Calibri" pitchFamily="34" charset="0"/>
              </a:endParaRPr>
            </a:p>
          </p:txBody>
        </p:sp>
      </p:grpSp>
      <p:sp>
        <p:nvSpPr>
          <p:cNvPr id="2" name="Title 1">
            <a:extLst>
              <a:ext uri="{FF2B5EF4-FFF2-40B4-BE49-F238E27FC236}">
                <a16:creationId xmlns:a16="http://schemas.microsoft.com/office/drawing/2014/main" id="{AC6C58C0-8908-4D30-8AC5-B1EDADBA9907}"/>
              </a:ext>
            </a:extLst>
          </p:cNvPr>
          <p:cNvSpPr>
            <a:spLocks noGrp="1"/>
          </p:cNvSpPr>
          <p:nvPr>
            <p:ph type="ctrTitle"/>
          </p:nvPr>
        </p:nvSpPr>
        <p:spPr>
          <a:xfrm>
            <a:off x="1295400" y="2484437"/>
            <a:ext cx="5943600" cy="1470025"/>
          </a:xfrm>
          <a:solidFill>
            <a:srgbClr val="FFFF00"/>
          </a:solidFill>
          <a:ln>
            <a:solidFill>
              <a:schemeClr val="tx1"/>
            </a:solidFill>
          </a:ln>
        </p:spPr>
        <p:txBody>
          <a:bodyPr>
            <a:normAutofit/>
          </a:bodyPr>
          <a:lstStyle/>
          <a:p>
            <a:r>
              <a:rPr lang="en-US" sz="7200" i="1" dirty="0"/>
              <a:t>Questions..?</a:t>
            </a:r>
          </a:p>
        </p:txBody>
      </p:sp>
    </p:spTree>
    <p:extLst>
      <p:ext uri="{BB962C8B-B14F-4D97-AF65-F5344CB8AC3E}">
        <p14:creationId xmlns:p14="http://schemas.microsoft.com/office/powerpoint/2010/main" val="426311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981200"/>
            <a:ext cx="7391400" cy="3693319"/>
          </a:xfrm>
          <a:prstGeom prst="rect">
            <a:avLst/>
          </a:prstGeom>
          <a:solidFill>
            <a:srgbClr val="FFFF00"/>
          </a:solidFill>
          <a:ln>
            <a:solidFill>
              <a:schemeClr val="tx1"/>
            </a:solidFill>
          </a:ln>
        </p:spPr>
        <p:txBody>
          <a:bodyPr wrap="square" rtlCol="0">
            <a:spAutoFit/>
          </a:bodyPr>
          <a:lstStyle/>
          <a:p>
            <a:r>
              <a:rPr lang="en-US" dirty="0"/>
              <a:t>The Greeks did not have a well developed concept of the human body as a physical entity, because the distinction between the spiritual and physical worlds are often blurred in Greek medicine. Famous medical practitioners included the 4th century BCE figures of </a:t>
            </a:r>
            <a:r>
              <a:rPr lang="en-US" b="1" dirty="0" err="1"/>
              <a:t>Diocles</a:t>
            </a:r>
            <a:r>
              <a:rPr lang="en-US" dirty="0"/>
              <a:t> of </a:t>
            </a:r>
            <a:r>
              <a:rPr lang="en-US" dirty="0" err="1"/>
              <a:t>Carystus</a:t>
            </a:r>
            <a:r>
              <a:rPr lang="en-US" dirty="0"/>
              <a:t> (noted for removing arrowheads), </a:t>
            </a:r>
            <a:r>
              <a:rPr lang="en-US" b="1" dirty="0" err="1"/>
              <a:t>Praxagoras</a:t>
            </a:r>
            <a:r>
              <a:rPr lang="en-US" dirty="0"/>
              <a:t> of Cos (noted for his ‘discovery’ of the pulse and being the first to distinguish veins from arteries).  Medical treatments often </a:t>
            </a:r>
            <a:r>
              <a:rPr lang="en-US" dirty="0" err="1"/>
              <a:t>utilised</a:t>
            </a:r>
            <a:r>
              <a:rPr lang="en-US" dirty="0"/>
              <a:t> natural plants such as herbs and roots but could also include the use of amulets and charms. Surgery was generally avoided as it was considered too risky. The lack of practical knowledge resulted in some fundamental errors such as </a:t>
            </a:r>
            <a:r>
              <a:rPr lang="en-US" b="1" dirty="0"/>
              <a:t>Aristotle’</a:t>
            </a:r>
            <a:r>
              <a:rPr lang="en-US" dirty="0"/>
              <a:t>s belief that the heart and not the brain controlled the body and the idea proposed in the treatise </a:t>
            </a:r>
            <a:r>
              <a:rPr lang="en-US" i="1" dirty="0"/>
              <a:t>On Ancient Medicine </a:t>
            </a:r>
            <a:r>
              <a:rPr lang="en-US" dirty="0"/>
              <a:t>(5th century BCE) that physical pain arises from the body’s inability to assimilate certain foods. </a:t>
            </a:r>
          </a:p>
        </p:txBody>
      </p:sp>
      <p:sp>
        <p:nvSpPr>
          <p:cNvPr id="3" name="TextBox 2"/>
          <p:cNvSpPr txBox="1"/>
          <p:nvPr/>
        </p:nvSpPr>
        <p:spPr>
          <a:xfrm>
            <a:off x="6477000" y="6248400"/>
            <a:ext cx="2057400" cy="215444"/>
          </a:xfrm>
          <a:prstGeom prst="rect">
            <a:avLst/>
          </a:prstGeom>
          <a:noFill/>
        </p:spPr>
        <p:txBody>
          <a:bodyPr wrap="square" rtlCol="0">
            <a:spAutoFit/>
          </a:bodyPr>
          <a:lstStyle/>
          <a:p>
            <a:r>
              <a:rPr lang="en-US" sz="800" dirty="0">
                <a:hlinkClick r:id="rId2"/>
              </a:rPr>
              <a:t>https://www.ancient.eu/Greek_Medicine/</a:t>
            </a:r>
            <a:endParaRPr lang="en-US" sz="800" dirty="0"/>
          </a:p>
        </p:txBody>
      </p:sp>
      <p:sp>
        <p:nvSpPr>
          <p:cNvPr id="4" name="TextBox 3"/>
          <p:cNvSpPr txBox="1"/>
          <p:nvPr/>
        </p:nvSpPr>
        <p:spPr>
          <a:xfrm>
            <a:off x="2209800" y="990600"/>
            <a:ext cx="4343400" cy="646331"/>
          </a:xfrm>
          <a:prstGeom prst="rect">
            <a:avLst/>
          </a:prstGeom>
          <a:noFill/>
        </p:spPr>
        <p:txBody>
          <a:bodyPr wrap="square" rtlCol="0">
            <a:spAutoFit/>
          </a:bodyPr>
          <a:lstStyle/>
          <a:p>
            <a:pPr algn="ctr"/>
            <a:r>
              <a:rPr lang="en-US" sz="3600" dirty="0"/>
              <a:t>Greek Medicine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1905000"/>
            <a:ext cx="7315200" cy="3416320"/>
          </a:xfrm>
          <a:prstGeom prst="rect">
            <a:avLst/>
          </a:prstGeom>
          <a:solidFill>
            <a:srgbClr val="FFFF00"/>
          </a:solidFill>
          <a:ln>
            <a:solidFill>
              <a:schemeClr val="tx1"/>
            </a:solidFill>
          </a:ln>
        </p:spPr>
        <p:txBody>
          <a:bodyPr wrap="square" rtlCol="0">
            <a:spAutoFit/>
          </a:bodyPr>
          <a:lstStyle/>
          <a:p>
            <a:r>
              <a:rPr lang="en-US" dirty="0"/>
              <a:t>It is difficult to isolate the facts of Hippocrates’ life from the later tales told about him or to assess his medicine accurately in the face of centuries of reverence for him as the ideal physician. About 60 medical writings have survived that bear his name, most of which were not written by him. He has been revered for his ethical standards in medical practice, mainly for the Hippocratic Oath, which, it is suspected, he did not write.</a:t>
            </a:r>
          </a:p>
          <a:p>
            <a:endParaRPr lang="en-US" dirty="0"/>
          </a:p>
          <a:p>
            <a:r>
              <a:rPr lang="en-US" dirty="0"/>
              <a:t>The famous </a:t>
            </a:r>
            <a:r>
              <a:rPr lang="en-US" i="1" dirty="0">
                <a:hlinkClick r:id="rId2"/>
              </a:rPr>
              <a:t>Hippocratic Oath </a:t>
            </a:r>
            <a:r>
              <a:rPr lang="en-US" dirty="0"/>
              <a:t>(5</a:t>
            </a:r>
            <a:r>
              <a:rPr lang="en-US" baseline="30000" dirty="0"/>
              <a:t>th</a:t>
            </a:r>
            <a:r>
              <a:rPr lang="en-US" dirty="0"/>
              <a:t> Century BCE) was actually a religious document ensuring a doctor operated within and for community values. With the Oath the practitioner swore by Apollo, </a:t>
            </a:r>
            <a:r>
              <a:rPr lang="en-US" dirty="0" err="1"/>
              <a:t>Hygieia</a:t>
            </a:r>
            <a:r>
              <a:rPr lang="en-US" dirty="0"/>
              <a:t> and Panacea to respect their teacher and not to administer poison, not to abuse patients in any way, use a knife or break the confidentiality between patient and doctor.</a:t>
            </a:r>
          </a:p>
        </p:txBody>
      </p:sp>
      <p:sp>
        <p:nvSpPr>
          <p:cNvPr id="3" name="TextBox 2"/>
          <p:cNvSpPr txBox="1"/>
          <p:nvPr/>
        </p:nvSpPr>
        <p:spPr>
          <a:xfrm>
            <a:off x="5943600" y="6248400"/>
            <a:ext cx="2590800" cy="338554"/>
          </a:xfrm>
          <a:prstGeom prst="rect">
            <a:avLst/>
          </a:prstGeom>
          <a:noFill/>
        </p:spPr>
        <p:txBody>
          <a:bodyPr wrap="square" rtlCol="0">
            <a:spAutoFit/>
          </a:bodyPr>
          <a:lstStyle/>
          <a:p>
            <a:r>
              <a:rPr lang="en-US" sz="800" dirty="0">
                <a:hlinkClick r:id="rId3"/>
              </a:rPr>
              <a:t>https://www.ancient.eu/Greek_Medicine/</a:t>
            </a:r>
            <a:endParaRPr lang="en-US" sz="800" dirty="0"/>
          </a:p>
          <a:p>
            <a:r>
              <a:rPr lang="en-US" sz="800" dirty="0">
                <a:hlinkClick r:id="rId4"/>
              </a:rPr>
              <a:t>https://www.britannica.com/biography/Hippocrates</a:t>
            </a:r>
            <a:endParaRPr lang="en-US" sz="800" dirty="0"/>
          </a:p>
        </p:txBody>
      </p:sp>
      <p:sp>
        <p:nvSpPr>
          <p:cNvPr id="4" name="TextBox 3"/>
          <p:cNvSpPr txBox="1"/>
          <p:nvPr/>
        </p:nvSpPr>
        <p:spPr>
          <a:xfrm>
            <a:off x="457200" y="990600"/>
            <a:ext cx="8305800" cy="646331"/>
          </a:xfrm>
          <a:prstGeom prst="rect">
            <a:avLst/>
          </a:prstGeom>
          <a:noFill/>
        </p:spPr>
        <p:txBody>
          <a:bodyPr wrap="square" rtlCol="0">
            <a:spAutoFit/>
          </a:bodyPr>
          <a:lstStyle/>
          <a:p>
            <a:pPr algn="ctr"/>
            <a:r>
              <a:rPr lang="en-US" sz="3600" dirty="0"/>
              <a:t>Hippocrates Introduces Ethics to Medicine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990600"/>
            <a:ext cx="4343400" cy="646331"/>
          </a:xfrm>
          <a:prstGeom prst="rect">
            <a:avLst/>
          </a:prstGeom>
          <a:noFill/>
        </p:spPr>
        <p:txBody>
          <a:bodyPr wrap="square" rtlCol="0">
            <a:spAutoFit/>
          </a:bodyPr>
          <a:lstStyle/>
          <a:p>
            <a:pPr algn="ctr"/>
            <a:r>
              <a:rPr lang="en-US" sz="3600" dirty="0"/>
              <a:t>Roman Medicine</a:t>
            </a:r>
          </a:p>
        </p:txBody>
      </p:sp>
      <p:sp>
        <p:nvSpPr>
          <p:cNvPr id="3" name="TextBox 2"/>
          <p:cNvSpPr txBox="1"/>
          <p:nvPr/>
        </p:nvSpPr>
        <p:spPr>
          <a:xfrm>
            <a:off x="838200" y="1676400"/>
            <a:ext cx="7391400" cy="3970318"/>
          </a:xfrm>
          <a:prstGeom prst="rect">
            <a:avLst/>
          </a:prstGeom>
          <a:solidFill>
            <a:srgbClr val="FFFF00"/>
          </a:solidFill>
          <a:ln>
            <a:solidFill>
              <a:schemeClr val="tx1"/>
            </a:solidFill>
          </a:ln>
        </p:spPr>
        <p:txBody>
          <a:bodyPr wrap="square" rtlCol="0">
            <a:spAutoFit/>
          </a:bodyPr>
          <a:lstStyle/>
          <a:p>
            <a:r>
              <a:rPr lang="en-US" dirty="0"/>
              <a:t>The Romans were more practical in their approach to medicine. </a:t>
            </a:r>
            <a:r>
              <a:rPr lang="en-US" b="1" dirty="0"/>
              <a:t>Galen of Pergamum</a:t>
            </a:r>
            <a:r>
              <a:rPr lang="en-US" dirty="0"/>
              <a:t> (131 - 201 AD), gained prominence as a physician by treating wounded and dying gladiators. He demonstrated the error of Aristotle's notion that the heart was the seat of reason, by observing that a gladiator wounded in the heart remained lucid until death. It is recorded that he had an exceptional audacity in public vivisections of animals. </a:t>
            </a:r>
          </a:p>
          <a:p>
            <a:endParaRPr lang="en-US" dirty="0"/>
          </a:p>
          <a:p>
            <a:r>
              <a:rPr lang="en-US" dirty="0"/>
              <a:t>He worked diligently to expand medical knowledge. Moving away from the mystical approach, he dissected, studying the workings of human anatomy, and experimented with many procedures in order to find real workable solutions to medical issues. Because of Galen, the Roman knowledge of anatomy was quite impressive, and many of his surgical techniques were only surpassed in the modern age. Equally important as his actual work, he diligently recorded his exhaustive studies in a </a:t>
            </a:r>
            <a:r>
              <a:rPr lang="en-US" i="1" dirty="0">
                <a:hlinkClick r:id="rId2"/>
              </a:rPr>
              <a:t>series of books</a:t>
            </a:r>
            <a:r>
              <a:rPr lang="en-US" dirty="0"/>
              <a:t>. </a:t>
            </a:r>
          </a:p>
        </p:txBody>
      </p:sp>
      <p:sp>
        <p:nvSpPr>
          <p:cNvPr id="4" name="TextBox 3"/>
          <p:cNvSpPr txBox="1"/>
          <p:nvPr/>
        </p:nvSpPr>
        <p:spPr>
          <a:xfrm>
            <a:off x="5638800" y="6400800"/>
            <a:ext cx="2743200" cy="338554"/>
          </a:xfrm>
          <a:prstGeom prst="rect">
            <a:avLst/>
          </a:prstGeom>
          <a:noFill/>
        </p:spPr>
        <p:txBody>
          <a:bodyPr wrap="square" rtlCol="0">
            <a:spAutoFit/>
          </a:bodyPr>
          <a:lstStyle/>
          <a:p>
            <a:r>
              <a:rPr lang="en-US" sz="800" dirty="0">
                <a:hlinkClick r:id="rId3"/>
              </a:rPr>
              <a:t>https://www.unrv.com/medicine.php</a:t>
            </a:r>
            <a:endParaRPr lang="en-US" sz="800" dirty="0"/>
          </a:p>
          <a:p>
            <a:r>
              <a:rPr lang="en-US" sz="800" dirty="0">
                <a:hlinkClick r:id="rId4"/>
              </a:rPr>
              <a:t>https://www.ncbi.nlm.nih.gov/pmc/articles/PMC4495509/</a:t>
            </a:r>
            <a:endParaRPr lang="en-US" sz="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6490156"/>
            <a:ext cx="5181600" cy="215444"/>
          </a:xfrm>
          <a:prstGeom prst="rect">
            <a:avLst/>
          </a:prstGeom>
          <a:noFill/>
        </p:spPr>
        <p:txBody>
          <a:bodyPr wrap="square" rtlCol="0">
            <a:spAutoFit/>
          </a:bodyPr>
          <a:lstStyle/>
          <a:p>
            <a:r>
              <a:rPr lang="en-US" sz="800" dirty="0">
                <a:hlinkClick r:id="rId2"/>
              </a:rPr>
              <a:t>https://www.sciencephoto.com/media/225605/view/galen-treating-a-gladiator-in-pergamum</a:t>
            </a:r>
            <a:endParaRPr lang="en-US" sz="800" dirty="0"/>
          </a:p>
        </p:txBody>
      </p:sp>
      <p:grpSp>
        <p:nvGrpSpPr>
          <p:cNvPr id="2" name="Group 1">
            <a:extLst>
              <a:ext uri="{FF2B5EF4-FFF2-40B4-BE49-F238E27FC236}">
                <a16:creationId xmlns:a16="http://schemas.microsoft.com/office/drawing/2014/main" id="{98573128-09BB-4CEA-9A4B-AAFF9DF685E6}"/>
              </a:ext>
            </a:extLst>
          </p:cNvPr>
          <p:cNvGrpSpPr/>
          <p:nvPr/>
        </p:nvGrpSpPr>
        <p:grpSpPr>
          <a:xfrm>
            <a:off x="914400" y="762000"/>
            <a:ext cx="7620000" cy="5905619"/>
            <a:chOff x="914400" y="762000"/>
            <a:chExt cx="7620000" cy="5905619"/>
          </a:xfrm>
        </p:grpSpPr>
        <p:pic>
          <p:nvPicPr>
            <p:cNvPr id="1028" name="Picture 4" descr="Galen treating a gladiator in Pergamum"/>
            <p:cNvPicPr>
              <a:picLocks noChangeAspect="1" noChangeArrowheads="1"/>
            </p:cNvPicPr>
            <p:nvPr/>
          </p:nvPicPr>
          <p:blipFill>
            <a:blip r:embed="rId3" cstate="print"/>
            <a:srcRect/>
            <a:stretch>
              <a:fillRect/>
            </a:stretch>
          </p:blipFill>
          <p:spPr bwMode="auto">
            <a:xfrm>
              <a:off x="914400" y="762000"/>
              <a:ext cx="7620000" cy="4943476"/>
            </a:xfrm>
            <a:prstGeom prst="rect">
              <a:avLst/>
            </a:prstGeom>
            <a:noFill/>
          </p:spPr>
        </p:pic>
        <p:sp>
          <p:nvSpPr>
            <p:cNvPr id="5" name="TextBox 4"/>
            <p:cNvSpPr txBox="1"/>
            <p:nvPr/>
          </p:nvSpPr>
          <p:spPr>
            <a:xfrm>
              <a:off x="914400" y="5867400"/>
              <a:ext cx="7620000" cy="800219"/>
            </a:xfrm>
            <a:prstGeom prst="rect">
              <a:avLst/>
            </a:prstGeom>
            <a:noFill/>
          </p:spPr>
          <p:txBody>
            <a:bodyPr wrap="square" rtlCol="0">
              <a:spAutoFit/>
            </a:bodyPr>
            <a:lstStyle/>
            <a:p>
              <a:pPr algn="ctr"/>
              <a:r>
                <a:rPr lang="en-US" dirty="0"/>
                <a:t>Galen treating a gladiator in Pergamum</a:t>
              </a:r>
            </a:p>
            <a:p>
              <a:pPr algn="ctr"/>
              <a:r>
                <a:rPr lang="fr-FR" sz="1000" dirty="0"/>
                <a:t>Vies des savants illustres de la Renaissance : avec l'appréciation sommaire de leurs travaux by Figuier, Louis, 1819-1894</a:t>
              </a:r>
            </a:p>
            <a:p>
              <a:pPr algn="ct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D6E2DDD-81BF-44B3-A93E-929812C8EFCF}"/>
              </a:ext>
            </a:extLst>
          </p:cNvPr>
          <p:cNvGrpSpPr/>
          <p:nvPr/>
        </p:nvGrpSpPr>
        <p:grpSpPr>
          <a:xfrm>
            <a:off x="914400" y="915948"/>
            <a:ext cx="7579518" cy="4831557"/>
            <a:chOff x="914400" y="915948"/>
            <a:chExt cx="7579518" cy="4831557"/>
          </a:xfrm>
        </p:grpSpPr>
        <p:sp>
          <p:nvSpPr>
            <p:cNvPr id="2" name="TextBox 1">
              <a:extLst>
                <a:ext uri="{FF2B5EF4-FFF2-40B4-BE49-F238E27FC236}">
                  <a16:creationId xmlns:a16="http://schemas.microsoft.com/office/drawing/2014/main" id="{1B77EF5E-E72C-45CF-A181-1FF93CD0CCFC}"/>
                </a:ext>
              </a:extLst>
            </p:cNvPr>
            <p:cNvSpPr txBox="1"/>
            <p:nvPr/>
          </p:nvSpPr>
          <p:spPr>
            <a:xfrm>
              <a:off x="914400" y="915948"/>
              <a:ext cx="7391400" cy="707886"/>
            </a:xfrm>
            <a:prstGeom prst="rect">
              <a:avLst/>
            </a:prstGeom>
            <a:solidFill>
              <a:srgbClr val="FFFF00"/>
            </a:solidFill>
            <a:ln>
              <a:solidFill>
                <a:schemeClr val="tx1"/>
              </a:solidFill>
            </a:ln>
          </p:spPr>
          <p:txBody>
            <a:bodyPr wrap="square" rtlCol="0">
              <a:spAutoFit/>
            </a:bodyPr>
            <a:lstStyle/>
            <a:p>
              <a:r>
                <a:rPr lang="en-US" sz="2000" dirty="0"/>
                <a:t>Surgeons of the 10</a:t>
              </a:r>
              <a:r>
                <a:rPr lang="en-US" sz="2000" baseline="30000" dirty="0"/>
                <a:t>th</a:t>
              </a:r>
              <a:r>
                <a:rPr lang="en-US" sz="2000" dirty="0"/>
                <a:t> and 19</a:t>
              </a:r>
              <a:r>
                <a:rPr lang="en-US" sz="2000" baseline="30000" dirty="0"/>
                <a:t>th</a:t>
              </a:r>
              <a:r>
                <a:rPr lang="en-US" sz="2000" dirty="0"/>
                <a:t> centuries did not conduct clinical trials as we understand them today. They experimented on their patients.</a:t>
              </a:r>
            </a:p>
          </p:txBody>
        </p:sp>
        <p:sp>
          <p:nvSpPr>
            <p:cNvPr id="3" name="TextBox 2">
              <a:extLst>
                <a:ext uri="{FF2B5EF4-FFF2-40B4-BE49-F238E27FC236}">
                  <a16:creationId xmlns:a16="http://schemas.microsoft.com/office/drawing/2014/main" id="{467D9D49-74F7-43DE-9E78-6342B400E872}"/>
                </a:ext>
              </a:extLst>
            </p:cNvPr>
            <p:cNvSpPr txBox="1"/>
            <p:nvPr/>
          </p:nvSpPr>
          <p:spPr>
            <a:xfrm>
              <a:off x="1635918" y="4701065"/>
              <a:ext cx="6324600" cy="1046440"/>
            </a:xfrm>
            <a:prstGeom prst="rect">
              <a:avLst/>
            </a:prstGeom>
            <a:solidFill>
              <a:schemeClr val="accent1">
                <a:lumMod val="20000"/>
                <a:lumOff val="80000"/>
              </a:schemeClr>
            </a:solidFill>
            <a:ln>
              <a:solidFill>
                <a:schemeClr val="tx1"/>
              </a:solidFill>
            </a:ln>
          </p:spPr>
          <p:txBody>
            <a:bodyPr wrap="square" rtlCol="0">
              <a:spAutoFit/>
            </a:bodyPr>
            <a:lstStyle/>
            <a:p>
              <a:r>
                <a:rPr lang="en-US" dirty="0"/>
                <a:t>American surgeon, James Marion Sims (1813 – 1883), developed surgery to correct </a:t>
              </a:r>
              <a:r>
                <a:rPr lang="en-US" dirty="0" err="1"/>
                <a:t>vesico</a:t>
              </a:r>
              <a:r>
                <a:rPr lang="en-US" dirty="0"/>
                <a:t>-vaginal fistulae  by experimenting on female slaves who developed this complications in childbirth.</a:t>
              </a:r>
            </a:p>
            <a:p>
              <a:pPr algn="ctr"/>
              <a:r>
                <a:rPr lang="en-US" sz="800" dirty="0">
                  <a:hlinkClick r:id="rId2"/>
                </a:rPr>
                <a:t>https://www.history.com/news/the-father-of-modern-gynecology-performed-shocking-experiments-on-slaves</a:t>
              </a:r>
              <a:r>
                <a:rPr lang="en-US" sz="800" dirty="0"/>
                <a:t> </a:t>
              </a:r>
            </a:p>
          </p:txBody>
        </p:sp>
        <p:sp>
          <p:nvSpPr>
            <p:cNvPr id="4" name="TextBox 3">
              <a:extLst>
                <a:ext uri="{FF2B5EF4-FFF2-40B4-BE49-F238E27FC236}">
                  <a16:creationId xmlns:a16="http://schemas.microsoft.com/office/drawing/2014/main" id="{6BC542B2-5AE3-47F6-8B40-535FC82A165F}"/>
                </a:ext>
              </a:extLst>
            </p:cNvPr>
            <p:cNvSpPr txBox="1"/>
            <p:nvPr/>
          </p:nvSpPr>
          <p:spPr>
            <a:xfrm>
              <a:off x="1452563" y="1995726"/>
              <a:ext cx="6853237" cy="769441"/>
            </a:xfrm>
            <a:prstGeom prst="rect">
              <a:avLst/>
            </a:prstGeom>
            <a:solidFill>
              <a:schemeClr val="accent2">
                <a:lumMod val="20000"/>
                <a:lumOff val="80000"/>
              </a:schemeClr>
            </a:solidFill>
            <a:ln>
              <a:solidFill>
                <a:schemeClr val="tx1"/>
              </a:solidFill>
            </a:ln>
          </p:spPr>
          <p:txBody>
            <a:bodyPr wrap="square" rtlCol="0">
              <a:spAutoFit/>
            </a:bodyPr>
            <a:lstStyle/>
            <a:p>
              <a:r>
                <a:rPr lang="en-US" dirty="0"/>
                <a:t>Edward Jenner (1749 – 1823) injected an 8 year old boy with cowpox and months later injected the boy with smallpox. The boy survived.</a:t>
              </a:r>
            </a:p>
            <a:p>
              <a:pPr algn="ctr"/>
              <a:r>
                <a:rPr lang="en-US" sz="800" dirty="0">
                  <a:hlinkClick r:id="rId3"/>
                </a:rPr>
                <a:t>https://www.ncbi.nlm.nih.gov/pmc/articles/PMC1200696/</a:t>
              </a:r>
              <a:r>
                <a:rPr lang="en-US" sz="800" dirty="0"/>
                <a:t> </a:t>
              </a:r>
            </a:p>
          </p:txBody>
        </p:sp>
        <p:sp>
          <p:nvSpPr>
            <p:cNvPr id="6" name="TextBox 5">
              <a:extLst>
                <a:ext uri="{FF2B5EF4-FFF2-40B4-BE49-F238E27FC236}">
                  <a16:creationId xmlns:a16="http://schemas.microsoft.com/office/drawing/2014/main" id="{FE1AD5CA-7056-4E1C-BB45-49EE87917ED6}"/>
                </a:ext>
              </a:extLst>
            </p:cNvPr>
            <p:cNvSpPr txBox="1"/>
            <p:nvPr/>
          </p:nvSpPr>
          <p:spPr>
            <a:xfrm>
              <a:off x="1102518" y="3023950"/>
              <a:ext cx="7391400" cy="1323439"/>
            </a:xfrm>
            <a:prstGeom prst="rect">
              <a:avLst/>
            </a:prstGeom>
            <a:solidFill>
              <a:schemeClr val="accent3">
                <a:lumMod val="20000"/>
                <a:lumOff val="80000"/>
              </a:schemeClr>
            </a:solidFill>
            <a:ln>
              <a:solidFill>
                <a:schemeClr val="tx1"/>
              </a:solidFill>
            </a:ln>
          </p:spPr>
          <p:txBody>
            <a:bodyPr wrap="square" rtlCol="0">
              <a:spAutoFit/>
            </a:bodyPr>
            <a:lstStyle/>
            <a:p>
              <a:r>
                <a:rPr lang="en-US" dirty="0">
                  <a:latin typeface="+mj-lt"/>
                </a:rPr>
                <a:t>In the United Kingdom, the Anatomy Act of 1832 </a:t>
              </a:r>
              <a:r>
                <a:rPr lang="en-US" b="0" i="0" dirty="0">
                  <a:solidFill>
                    <a:srgbClr val="202122"/>
                  </a:solidFill>
                  <a:effectLst/>
                  <a:latin typeface="+mj-lt"/>
                </a:rPr>
                <a:t>gave legal sanction to physicians, surgeons, and </a:t>
              </a:r>
              <a:r>
                <a:rPr lang="en-US" b="0" i="0" u="none" strike="noStrike" dirty="0">
                  <a:effectLst/>
                  <a:latin typeface="+mj-lt"/>
                </a:rPr>
                <a:t>students</a:t>
              </a:r>
              <a:r>
                <a:rPr lang="en-US" b="0" i="0" dirty="0">
                  <a:solidFill>
                    <a:srgbClr val="202122"/>
                  </a:solidFill>
                  <a:effectLst/>
                  <a:latin typeface="+mj-lt"/>
                </a:rPr>
                <a:t> to obtain corpses that were unclaimed after death – in particular, corpses of those who had died in </a:t>
              </a:r>
              <a:r>
                <a:rPr lang="en-US" b="0" i="0" u="none" strike="noStrike" dirty="0">
                  <a:effectLst/>
                  <a:latin typeface="+mj-lt"/>
                </a:rPr>
                <a:t>hospital</a:t>
              </a:r>
              <a:r>
                <a:rPr lang="en-US" b="0" i="0" dirty="0">
                  <a:effectLst/>
                  <a:latin typeface="+mj-lt"/>
                </a:rPr>
                <a:t>, </a:t>
              </a:r>
              <a:r>
                <a:rPr lang="en-US" b="0" i="0" u="none" strike="noStrike" dirty="0">
                  <a:effectLst/>
                  <a:latin typeface="+mj-lt"/>
                </a:rPr>
                <a:t>prison</a:t>
              </a:r>
              <a:r>
                <a:rPr lang="en-US" b="0" i="0" dirty="0">
                  <a:effectLst/>
                  <a:latin typeface="+mj-lt"/>
                </a:rPr>
                <a:t>, or a </a:t>
              </a:r>
              <a:r>
                <a:rPr lang="en-US" b="0" i="0" u="none" strike="noStrike" dirty="0">
                  <a:effectLst/>
                  <a:latin typeface="+mj-lt"/>
                </a:rPr>
                <a:t>workhouse</a:t>
              </a:r>
              <a:r>
                <a:rPr lang="en-US" b="0" i="0" dirty="0">
                  <a:effectLst/>
                  <a:latin typeface="+mj-lt"/>
                </a:rPr>
                <a:t>.</a:t>
              </a:r>
            </a:p>
            <a:p>
              <a:pPr algn="ctr"/>
              <a:r>
                <a:rPr lang="en-US" sz="800" dirty="0">
                  <a:latin typeface="+mj-lt"/>
                  <a:hlinkClick r:id="rId4"/>
                </a:rPr>
                <a:t>https://en.wikipedia.org/wiki/Anatomy_Act_1832</a:t>
              </a:r>
              <a:r>
                <a:rPr lang="en-US" sz="800" dirty="0">
                  <a:latin typeface="+mj-lt"/>
                </a:rPr>
                <a:t> </a:t>
              </a:r>
            </a:p>
          </p:txBody>
        </p:sp>
      </p:grpSp>
      <p:sp>
        <p:nvSpPr>
          <p:cNvPr id="8" name="TextBox 7">
            <a:extLst>
              <a:ext uri="{FF2B5EF4-FFF2-40B4-BE49-F238E27FC236}">
                <a16:creationId xmlns:a16="http://schemas.microsoft.com/office/drawing/2014/main" id="{231F31E5-4838-481B-AD5E-A96B671DFC33}"/>
              </a:ext>
            </a:extLst>
          </p:cNvPr>
          <p:cNvSpPr txBox="1"/>
          <p:nvPr/>
        </p:nvSpPr>
        <p:spPr>
          <a:xfrm>
            <a:off x="228600" y="2057400"/>
            <a:ext cx="8686800" cy="1754326"/>
          </a:xfrm>
          <a:prstGeom prst="rect">
            <a:avLst/>
          </a:prstGeom>
          <a:solidFill>
            <a:srgbClr val="FFFF00"/>
          </a:solidFill>
          <a:ln>
            <a:solidFill>
              <a:schemeClr val="tx1"/>
            </a:solidFill>
          </a:ln>
        </p:spPr>
        <p:txBody>
          <a:bodyPr wrap="square" rtlCol="0">
            <a:spAutoFit/>
          </a:bodyPr>
          <a:lstStyle/>
          <a:p>
            <a:r>
              <a:rPr lang="en-US" sz="3600" b="1" dirty="0"/>
              <a:t>Aside from the Greek Hippocratic Oath, there was no uniformly applied convention of medical ethics until the end of WWII</a:t>
            </a:r>
          </a:p>
        </p:txBody>
      </p:sp>
    </p:spTree>
    <p:extLst>
      <p:ext uri="{BB962C8B-B14F-4D97-AF65-F5344CB8AC3E}">
        <p14:creationId xmlns:p14="http://schemas.microsoft.com/office/powerpoint/2010/main" val="190126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53"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1132</TotalTime>
  <Words>3093</Words>
  <Application>Microsoft Office PowerPoint</Application>
  <PresentationFormat>On-screen Show (4:3)</PresentationFormat>
  <Paragraphs>161</Paragraphs>
  <Slides>43</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 to  https://about.citiprogram.org/en/homepage/  Click on register and follow the 7 steps to register.</vt:lpstr>
      <vt:lpstr>When done, Log on to the WebSite</vt:lpstr>
      <vt:lpstr>Click on View Courses</vt:lpstr>
      <vt:lpstr>Click on Add a Course and choose the first course in this list</vt:lpstr>
      <vt:lpstr>Start the course</vt:lpstr>
      <vt:lpstr>Report the results</vt:lpstr>
      <vt:lpstr>Questions..?</vt:lpstr>
    </vt:vector>
  </TitlesOfParts>
  <Company>New Jersey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dc:creator>
  <cp:lastModifiedBy>George Collins</cp:lastModifiedBy>
  <cp:revision>88</cp:revision>
  <cp:lastPrinted>2020-11-20T04:50:31Z</cp:lastPrinted>
  <dcterms:created xsi:type="dcterms:W3CDTF">2019-04-09T12:46:25Z</dcterms:created>
  <dcterms:modified xsi:type="dcterms:W3CDTF">2021-11-12T21:35:58Z</dcterms:modified>
</cp:coreProperties>
</file>